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24"/>
  </p:notesMasterIdLst>
  <p:sldIdLst>
    <p:sldId id="256" r:id="rId2"/>
    <p:sldId id="257" r:id="rId3"/>
    <p:sldId id="258" r:id="rId4"/>
    <p:sldId id="260" r:id="rId5"/>
    <p:sldId id="261" r:id="rId6"/>
    <p:sldId id="259" r:id="rId7"/>
    <p:sldId id="269" r:id="rId8"/>
    <p:sldId id="270" r:id="rId9"/>
    <p:sldId id="271" r:id="rId10"/>
    <p:sldId id="262" r:id="rId11"/>
    <p:sldId id="272" r:id="rId12"/>
    <p:sldId id="273" r:id="rId13"/>
    <p:sldId id="263" r:id="rId14"/>
    <p:sldId id="264" r:id="rId15"/>
    <p:sldId id="274" r:id="rId16"/>
    <p:sldId id="267" r:id="rId17"/>
    <p:sldId id="275" r:id="rId18"/>
    <p:sldId id="276" r:id="rId19"/>
    <p:sldId id="265" r:id="rId20"/>
    <p:sldId id="277" r:id="rId21"/>
    <p:sldId id="279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5AB789-A669-4BBF-9CA4-912C93960150}" v="10" dt="2025-02-10T02:53:11.4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1384" autoAdjust="0"/>
  </p:normalViewPr>
  <p:slideViewPr>
    <p:cSldViewPr snapToGrid="0">
      <p:cViewPr varScale="1">
        <p:scale>
          <a:sx n="94" d="100"/>
          <a:sy n="94" d="100"/>
        </p:scale>
        <p:origin x="12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elaine Hare" userId="7c21ad2359185fe2" providerId="LiveId" clId="{0D5AB789-A669-4BBF-9CA4-912C93960150}"/>
    <pc:docChg chg="undo custSel addSld modSld">
      <pc:chgData name="Madelaine Hare" userId="7c21ad2359185fe2" providerId="LiveId" clId="{0D5AB789-A669-4BBF-9CA4-912C93960150}" dt="2025-02-10T03:02:29.302" v="344" actId="14100"/>
      <pc:docMkLst>
        <pc:docMk/>
      </pc:docMkLst>
      <pc:sldChg chg="addSp delSp modSp new mod">
        <pc:chgData name="Madelaine Hare" userId="7c21ad2359185fe2" providerId="LiveId" clId="{0D5AB789-A669-4BBF-9CA4-912C93960150}" dt="2025-02-10T02:44:46.664" v="120"/>
        <pc:sldMkLst>
          <pc:docMk/>
          <pc:sldMk cId="794498126" sldId="277"/>
        </pc:sldMkLst>
        <pc:spChg chg="mod">
          <ac:chgData name="Madelaine Hare" userId="7c21ad2359185fe2" providerId="LiveId" clId="{0D5AB789-A669-4BBF-9CA4-912C93960150}" dt="2025-02-10T02:41:55.238" v="59" actId="20577"/>
          <ac:spMkLst>
            <pc:docMk/>
            <pc:sldMk cId="794498126" sldId="277"/>
            <ac:spMk id="2" creationId="{8C505032-0706-E0D6-FF59-1A04C7C88D44}"/>
          </ac:spMkLst>
        </pc:spChg>
        <pc:spChg chg="del">
          <ac:chgData name="Madelaine Hare" userId="7c21ad2359185fe2" providerId="LiveId" clId="{0D5AB789-A669-4BBF-9CA4-912C93960150}" dt="2025-02-10T02:41:35.050" v="17" actId="931"/>
          <ac:spMkLst>
            <pc:docMk/>
            <pc:sldMk cId="794498126" sldId="277"/>
            <ac:spMk id="3" creationId="{FAE2BA9F-468C-6441-0136-A6DFA100326A}"/>
          </ac:spMkLst>
        </pc:spChg>
        <pc:picChg chg="add mod">
          <ac:chgData name="Madelaine Hare" userId="7c21ad2359185fe2" providerId="LiveId" clId="{0D5AB789-A669-4BBF-9CA4-912C93960150}" dt="2025-02-10T02:44:46.664" v="120"/>
          <ac:picMkLst>
            <pc:docMk/>
            <pc:sldMk cId="794498126" sldId="277"/>
            <ac:picMk id="5" creationId="{5B9E794B-DC3F-5D20-6CDA-2F1DB6C62674}"/>
          </ac:picMkLst>
        </pc:picChg>
      </pc:sldChg>
      <pc:sldChg chg="addSp delSp modSp new mod">
        <pc:chgData name="Madelaine Hare" userId="7c21ad2359185fe2" providerId="LiveId" clId="{0D5AB789-A669-4BBF-9CA4-912C93960150}" dt="2025-02-10T03:02:29.302" v="344" actId="14100"/>
        <pc:sldMkLst>
          <pc:docMk/>
          <pc:sldMk cId="1026573599" sldId="278"/>
        </pc:sldMkLst>
        <pc:spChg chg="mod">
          <ac:chgData name="Madelaine Hare" userId="7c21ad2359185fe2" providerId="LiveId" clId="{0D5AB789-A669-4BBF-9CA4-912C93960150}" dt="2025-02-10T03:02:17.869" v="341" actId="21"/>
          <ac:spMkLst>
            <pc:docMk/>
            <pc:sldMk cId="1026573599" sldId="278"/>
            <ac:spMk id="2" creationId="{25089235-16BE-1C92-49F9-E17524395E08}"/>
          </ac:spMkLst>
        </pc:spChg>
        <pc:spChg chg="del">
          <ac:chgData name="Madelaine Hare" userId="7c21ad2359185fe2" providerId="LiveId" clId="{0D5AB789-A669-4BBF-9CA4-912C93960150}" dt="2025-02-10T02:43:43.352" v="80" actId="931"/>
          <ac:spMkLst>
            <pc:docMk/>
            <pc:sldMk cId="1026573599" sldId="278"/>
            <ac:spMk id="3" creationId="{69D02C69-3427-6879-CEF3-B0311C1D5A4F}"/>
          </ac:spMkLst>
        </pc:spChg>
        <pc:spChg chg="add mod">
          <ac:chgData name="Madelaine Hare" userId="7c21ad2359185fe2" providerId="LiveId" clId="{0D5AB789-A669-4BBF-9CA4-912C93960150}" dt="2025-02-10T03:02:29.302" v="344" actId="14100"/>
          <ac:spMkLst>
            <pc:docMk/>
            <pc:sldMk cId="1026573599" sldId="278"/>
            <ac:spMk id="7" creationId="{6D4564A5-F654-1E19-4ABB-C139C90C2412}"/>
          </ac:spMkLst>
        </pc:spChg>
        <pc:picChg chg="add mod">
          <ac:chgData name="Madelaine Hare" userId="7c21ad2359185fe2" providerId="LiveId" clId="{0D5AB789-A669-4BBF-9CA4-912C93960150}" dt="2025-02-10T02:44:16.386" v="107"/>
          <ac:picMkLst>
            <pc:docMk/>
            <pc:sldMk cId="1026573599" sldId="278"/>
            <ac:picMk id="5" creationId="{F532C038-92CD-3065-DA24-0005900B9615}"/>
          </ac:picMkLst>
        </pc:picChg>
      </pc:sldChg>
      <pc:sldChg chg="addSp delSp modSp new mod modNotesTx">
        <pc:chgData name="Madelaine Hare" userId="7c21ad2359185fe2" providerId="LiveId" clId="{0D5AB789-A669-4BBF-9CA4-912C93960150}" dt="2025-02-10T02:53:11.409" v="337"/>
        <pc:sldMkLst>
          <pc:docMk/>
          <pc:sldMk cId="3052042974" sldId="279"/>
        </pc:sldMkLst>
        <pc:spChg chg="del">
          <ac:chgData name="Madelaine Hare" userId="7c21ad2359185fe2" providerId="LiveId" clId="{0D5AB789-A669-4BBF-9CA4-912C93960150}" dt="2025-02-10T02:45:15.125" v="124" actId="478"/>
          <ac:spMkLst>
            <pc:docMk/>
            <pc:sldMk cId="3052042974" sldId="279"/>
            <ac:spMk id="2" creationId="{201BB950-456D-F6E3-A629-6A1657AF5A20}"/>
          </ac:spMkLst>
        </pc:spChg>
        <pc:spChg chg="del">
          <ac:chgData name="Madelaine Hare" userId="7c21ad2359185fe2" providerId="LiveId" clId="{0D5AB789-A669-4BBF-9CA4-912C93960150}" dt="2025-02-10T02:45:23.413" v="126" actId="478"/>
          <ac:spMkLst>
            <pc:docMk/>
            <pc:sldMk cId="3052042974" sldId="279"/>
            <ac:spMk id="3" creationId="{F8FBFCFD-7226-14F7-8AA9-7FD3092A0B94}"/>
          </ac:spMkLst>
        </pc:spChg>
        <pc:spChg chg="add del">
          <ac:chgData name="Madelaine Hare" userId="7c21ad2359185fe2" providerId="LiveId" clId="{0D5AB789-A669-4BBF-9CA4-912C93960150}" dt="2025-02-10T02:44:58.889" v="122" actId="22"/>
          <ac:spMkLst>
            <pc:docMk/>
            <pc:sldMk cId="3052042974" sldId="279"/>
            <ac:spMk id="5" creationId="{FA86023F-F43C-BD6A-F889-9EEBDCC6D9D2}"/>
          </ac:spMkLst>
        </pc:spChg>
        <pc:spChg chg="add mod">
          <ac:chgData name="Madelaine Hare" userId="7c21ad2359185fe2" providerId="LiveId" clId="{0D5AB789-A669-4BBF-9CA4-912C93960150}" dt="2025-02-10T02:51:29.709" v="284" actId="1076"/>
          <ac:spMkLst>
            <pc:docMk/>
            <pc:sldMk cId="3052042974" sldId="279"/>
            <ac:spMk id="8" creationId="{04804EE7-CECE-C02D-7203-1A24D040BE32}"/>
          </ac:spMkLst>
        </pc:spChg>
        <pc:spChg chg="add mod">
          <ac:chgData name="Madelaine Hare" userId="7c21ad2359185fe2" providerId="LiveId" clId="{0D5AB789-A669-4BBF-9CA4-912C93960150}" dt="2025-02-10T02:50:03.951" v="269" actId="113"/>
          <ac:spMkLst>
            <pc:docMk/>
            <pc:sldMk cId="3052042974" sldId="279"/>
            <ac:spMk id="10" creationId="{D08AA6CD-B3AA-904E-4A9C-BC38AB1DB750}"/>
          </ac:spMkLst>
        </pc:spChg>
        <pc:spChg chg="add mod">
          <ac:chgData name="Madelaine Hare" userId="7c21ad2359185fe2" providerId="LiveId" clId="{0D5AB789-A669-4BBF-9CA4-912C93960150}" dt="2025-02-10T02:50:05.359" v="270" actId="113"/>
          <ac:spMkLst>
            <pc:docMk/>
            <pc:sldMk cId="3052042974" sldId="279"/>
            <ac:spMk id="12" creationId="{27FD674E-79CE-51E1-0AF5-CC48E2B16079}"/>
          </ac:spMkLst>
        </pc:spChg>
        <pc:spChg chg="add mod">
          <ac:chgData name="Madelaine Hare" userId="7c21ad2359185fe2" providerId="LiveId" clId="{0D5AB789-A669-4BBF-9CA4-912C93960150}" dt="2025-02-10T02:50:06.880" v="271" actId="113"/>
          <ac:spMkLst>
            <pc:docMk/>
            <pc:sldMk cId="3052042974" sldId="279"/>
            <ac:spMk id="14" creationId="{4A9A72B0-EEBB-C6A5-0BCC-EDC1A3A4CEA3}"/>
          </ac:spMkLst>
        </pc:spChg>
        <pc:spChg chg="add mod">
          <ac:chgData name="Madelaine Hare" userId="7c21ad2359185fe2" providerId="LiveId" clId="{0D5AB789-A669-4BBF-9CA4-912C93960150}" dt="2025-02-10T02:50:08.299" v="272" actId="113"/>
          <ac:spMkLst>
            <pc:docMk/>
            <pc:sldMk cId="3052042974" sldId="279"/>
            <ac:spMk id="16" creationId="{B61D29B0-0E95-E349-F551-0CBB0D05D962}"/>
          </ac:spMkLst>
        </pc:spChg>
        <pc:spChg chg="add mod">
          <ac:chgData name="Madelaine Hare" userId="7c21ad2359185fe2" providerId="LiveId" clId="{0D5AB789-A669-4BBF-9CA4-912C93960150}" dt="2025-02-10T02:50:10.349" v="273" actId="113"/>
          <ac:spMkLst>
            <pc:docMk/>
            <pc:sldMk cId="3052042974" sldId="279"/>
            <ac:spMk id="18" creationId="{AEAAB608-2389-5165-6334-2E4D4E12023A}"/>
          </ac:spMkLst>
        </pc:spChg>
        <pc:spChg chg="add mod">
          <ac:chgData name="Madelaine Hare" userId="7c21ad2359185fe2" providerId="LiveId" clId="{0D5AB789-A669-4BBF-9CA4-912C93960150}" dt="2025-02-10T02:50:11.944" v="274" actId="113"/>
          <ac:spMkLst>
            <pc:docMk/>
            <pc:sldMk cId="3052042974" sldId="279"/>
            <ac:spMk id="20" creationId="{B83D526E-8BCC-BA34-3565-490530923FCC}"/>
          </ac:spMkLst>
        </pc:spChg>
        <pc:spChg chg="add mod">
          <ac:chgData name="Madelaine Hare" userId="7c21ad2359185fe2" providerId="LiveId" clId="{0D5AB789-A669-4BBF-9CA4-912C93960150}" dt="2025-02-10T02:50:13.614" v="275" actId="113"/>
          <ac:spMkLst>
            <pc:docMk/>
            <pc:sldMk cId="3052042974" sldId="279"/>
            <ac:spMk id="22" creationId="{2F874600-D537-C9EF-6EF2-AB3D0F1E69BF}"/>
          </ac:spMkLst>
        </pc:spChg>
        <pc:spChg chg="add del mod">
          <ac:chgData name="Madelaine Hare" userId="7c21ad2359185fe2" providerId="LiveId" clId="{0D5AB789-A669-4BBF-9CA4-912C93960150}" dt="2025-02-10T02:49:16.100" v="250" actId="478"/>
          <ac:spMkLst>
            <pc:docMk/>
            <pc:sldMk cId="3052042974" sldId="279"/>
            <ac:spMk id="24" creationId="{AE2929B5-1B80-D2FA-9221-2F48547AF6E2}"/>
          </ac:spMkLst>
        </pc:spChg>
        <pc:spChg chg="add mod">
          <ac:chgData name="Madelaine Hare" userId="7c21ad2359185fe2" providerId="LiveId" clId="{0D5AB789-A669-4BBF-9CA4-912C93960150}" dt="2025-02-10T02:51:55.343" v="336" actId="14100"/>
          <ac:spMkLst>
            <pc:docMk/>
            <pc:sldMk cId="3052042974" sldId="279"/>
            <ac:spMk id="42" creationId="{01655F96-5E41-0647-CB99-7AE36450E2CD}"/>
          </ac:spMkLst>
        </pc:spChg>
        <pc:picChg chg="add mod">
          <ac:chgData name="Madelaine Hare" userId="7c21ad2359185fe2" providerId="LiveId" clId="{0D5AB789-A669-4BBF-9CA4-912C93960150}" dt="2025-02-10T02:53:11.409" v="337"/>
          <ac:picMkLst>
            <pc:docMk/>
            <pc:sldMk cId="3052042974" sldId="279"/>
            <ac:picMk id="6" creationId="{758C4817-8F4D-BB3E-30ED-621C6CF9057E}"/>
          </ac:picMkLst>
        </pc:picChg>
        <pc:cxnChg chg="add mod">
          <ac:chgData name="Madelaine Hare" userId="7c21ad2359185fe2" providerId="LiveId" clId="{0D5AB789-A669-4BBF-9CA4-912C93960150}" dt="2025-02-10T02:51:32.172" v="285" actId="14100"/>
          <ac:cxnSpMkLst>
            <pc:docMk/>
            <pc:sldMk cId="3052042974" sldId="279"/>
            <ac:cxnSpMk id="26" creationId="{87BA831E-404B-9FE2-6E69-21A0361C984D}"/>
          </ac:cxnSpMkLst>
        </pc:cxnChg>
        <pc:cxnChg chg="add">
          <ac:chgData name="Madelaine Hare" userId="7c21ad2359185fe2" providerId="LiveId" clId="{0D5AB789-A669-4BBF-9CA4-912C93960150}" dt="2025-02-10T02:50:44.717" v="277" actId="11529"/>
          <ac:cxnSpMkLst>
            <pc:docMk/>
            <pc:sldMk cId="3052042974" sldId="279"/>
            <ac:cxnSpMk id="28" creationId="{24885755-2DEF-E4C9-66FE-2E8834BD84E7}"/>
          </ac:cxnSpMkLst>
        </pc:cxnChg>
        <pc:cxnChg chg="add">
          <ac:chgData name="Madelaine Hare" userId="7c21ad2359185fe2" providerId="LiveId" clId="{0D5AB789-A669-4BBF-9CA4-912C93960150}" dt="2025-02-10T02:50:56.697" v="278" actId="11529"/>
          <ac:cxnSpMkLst>
            <pc:docMk/>
            <pc:sldMk cId="3052042974" sldId="279"/>
            <ac:cxnSpMk id="30" creationId="{BF0AEFBF-BAAA-E658-DFD1-41B88951FC00}"/>
          </ac:cxnSpMkLst>
        </pc:cxnChg>
        <pc:cxnChg chg="add">
          <ac:chgData name="Madelaine Hare" userId="7c21ad2359185fe2" providerId="LiveId" clId="{0D5AB789-A669-4BBF-9CA4-912C93960150}" dt="2025-02-10T02:51:01.916" v="279" actId="11529"/>
          <ac:cxnSpMkLst>
            <pc:docMk/>
            <pc:sldMk cId="3052042974" sldId="279"/>
            <ac:cxnSpMk id="32" creationId="{CE103A70-8BC1-A6A7-83EA-127C127014F8}"/>
          </ac:cxnSpMkLst>
        </pc:cxnChg>
        <pc:cxnChg chg="add">
          <ac:chgData name="Madelaine Hare" userId="7c21ad2359185fe2" providerId="LiveId" clId="{0D5AB789-A669-4BBF-9CA4-912C93960150}" dt="2025-02-10T02:51:05.417" v="280" actId="11529"/>
          <ac:cxnSpMkLst>
            <pc:docMk/>
            <pc:sldMk cId="3052042974" sldId="279"/>
            <ac:cxnSpMk id="34" creationId="{7FE80333-720E-ED7D-7316-B1C1E506AEC4}"/>
          </ac:cxnSpMkLst>
        </pc:cxnChg>
        <pc:cxnChg chg="add">
          <ac:chgData name="Madelaine Hare" userId="7c21ad2359185fe2" providerId="LiveId" clId="{0D5AB789-A669-4BBF-9CA4-912C93960150}" dt="2025-02-10T02:51:09.882" v="281" actId="11529"/>
          <ac:cxnSpMkLst>
            <pc:docMk/>
            <pc:sldMk cId="3052042974" sldId="279"/>
            <ac:cxnSpMk id="36" creationId="{ECE4E303-2F2C-E8C3-46D0-145B317116C5}"/>
          </ac:cxnSpMkLst>
        </pc:cxnChg>
        <pc:cxnChg chg="add">
          <ac:chgData name="Madelaine Hare" userId="7c21ad2359185fe2" providerId="LiveId" clId="{0D5AB789-A669-4BBF-9CA4-912C93960150}" dt="2025-02-10T02:51:12.986" v="282" actId="11529"/>
          <ac:cxnSpMkLst>
            <pc:docMk/>
            <pc:sldMk cId="3052042974" sldId="279"/>
            <ac:cxnSpMk id="38" creationId="{2A311E3C-56E7-1C97-6925-BCA1E1665692}"/>
          </ac:cxnSpMkLst>
        </pc:cxnChg>
        <pc:cxnChg chg="add">
          <ac:chgData name="Madelaine Hare" userId="7c21ad2359185fe2" providerId="LiveId" clId="{0D5AB789-A669-4BBF-9CA4-912C93960150}" dt="2025-02-10T02:51:18.535" v="283" actId="11529"/>
          <ac:cxnSpMkLst>
            <pc:docMk/>
            <pc:sldMk cId="3052042974" sldId="279"/>
            <ac:cxnSpMk id="40" creationId="{3AAB3D28-DFAA-84AD-E574-EB8327E97415}"/>
          </ac:cxnSpMkLst>
        </pc:cxnChg>
      </pc:sldChg>
    </pc:docChg>
  </pc:docChgLst>
</pc:chgInfo>
</file>

<file path=ppt/media/image1.jpg>
</file>

<file path=ppt/media/image10.png>
</file>

<file path=ppt/media/image11.sv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5D7676-70C4-4951-8C2B-BA7BE4C3D030}" type="datetimeFigureOut">
              <a:rPr lang="en-CA" smtClean="0"/>
              <a:t>2025-02-09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12B453-729C-4102-AB25-011FE617B4B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45578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 (Broad Trends)</a:t>
            </a:r>
            <a:r>
              <a:rPr lang="en-US" dirty="0"/>
              <a:t> → Patterns across multiple people (</a:t>
            </a:r>
            <a:r>
              <a:rPr lang="en-US" b="1" dirty="0"/>
              <a:t>comparative approach</a:t>
            </a:r>
            <a:r>
              <a:rPr lang="en-US" dirty="0"/>
              <a:t>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2B453-729C-4102-AB25-011FE617B4BC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9095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B (Lived Experiences)</a:t>
            </a:r>
            <a:r>
              <a:rPr lang="en-US" dirty="0"/>
              <a:t> → Rich, personal narratives (</a:t>
            </a:r>
            <a:r>
              <a:rPr lang="en-US" b="1" dirty="0"/>
              <a:t>deep individual focus</a:t>
            </a:r>
            <a:r>
              <a:rPr lang="en-US" dirty="0"/>
              <a:t>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2B453-729C-4102-AB25-011FE617B4BC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6090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 (Decision Processes)</a:t>
            </a:r>
            <a:r>
              <a:rPr lang="en-US" dirty="0"/>
              <a:t> → Understanding </a:t>
            </a:r>
            <a:r>
              <a:rPr lang="en-US" b="1" dirty="0"/>
              <a:t>why</a:t>
            </a:r>
            <a:r>
              <a:rPr lang="en-US" dirty="0"/>
              <a:t> people make choices (</a:t>
            </a:r>
            <a:r>
              <a:rPr lang="en-US" b="1" dirty="0"/>
              <a:t>causal/logical mapping</a:t>
            </a:r>
            <a:r>
              <a:rPr lang="en-US" dirty="0"/>
              <a:t>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2B453-729C-4102-AB25-011FE617B4BC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2180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/>
              <a:t>Students who select A or B will proceed with more exploratory pathways, while C will lead to discussion about when a more structured approach is appropriate.</a:t>
            </a:r>
            <a:endParaRPr lang="en-US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2B453-729C-4102-AB25-011FE617B4BC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2658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Why This Approach Works:</a:t>
            </a:r>
            <a:br>
              <a:rPr lang="en-US" dirty="0"/>
            </a:br>
            <a:r>
              <a:rPr lang="en-US" dirty="0"/>
              <a:t>Encourages </a:t>
            </a:r>
            <a:r>
              <a:rPr lang="en-US" b="1" dirty="0"/>
              <a:t>authentic participant-driven insights</a:t>
            </a:r>
            <a:br>
              <a:rPr lang="en-US" dirty="0"/>
            </a:br>
            <a:r>
              <a:rPr lang="en-US" dirty="0"/>
              <a:t>Allows for </a:t>
            </a:r>
            <a:r>
              <a:rPr lang="en-US" b="1" dirty="0"/>
              <a:t>unexpected themes to emerge</a:t>
            </a:r>
            <a:br>
              <a:rPr lang="en-US" dirty="0"/>
            </a:br>
            <a:r>
              <a:rPr lang="en-US" dirty="0"/>
              <a:t>Supports </a:t>
            </a:r>
            <a:r>
              <a:rPr lang="en-US" b="1" dirty="0"/>
              <a:t>rich, nuanced data collection</a:t>
            </a:r>
            <a:endParaRPr lang="en-US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2B453-729C-4102-AB25-011FE617B4BC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7600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/>
              <a:t>Best practice: B!</a:t>
            </a:r>
            <a:r>
              <a:rPr lang="en-US" dirty="0"/>
              <a:t> </a:t>
            </a:r>
            <a:r>
              <a:rPr lang="en-US" i="1" dirty="0"/>
              <a:t>(Clicking B explains why and moves forward. A and C lead to a brief discussion on interview ethics.)</a:t>
            </a:r>
            <a:endParaRPr lang="en-US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2B453-729C-4102-AB25-011FE617B4BC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97684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/>
              <a:t>A and B are good strategies, leading to a tip on active listening. C results in a note about flexibility in semi-structured interviews.</a:t>
            </a:r>
            <a:endParaRPr lang="en-US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2B453-729C-4102-AB25-011FE617B4BC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8376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2B453-729C-4102-AB25-011FE617B4BC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7137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</a:t>
            </a:r>
            <a:r>
              <a:rPr lang="en-US" b="1" dirty="0"/>
              <a:t>semi-structured interview</a:t>
            </a:r>
            <a:r>
              <a:rPr lang="en-US" dirty="0"/>
              <a:t> combines the flexibility of open-ended conversations with the consistency of a structured format. It allows the interviewer to explore topics in depth while maintaining comparability across participants. Here are the key components:</a:t>
            </a:r>
          </a:p>
          <a:p>
            <a:r>
              <a:rPr lang="en-US" b="1" dirty="0"/>
              <a:t>Interview Guide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set of </a:t>
            </a:r>
            <a:r>
              <a:rPr lang="en-US" b="1" dirty="0"/>
              <a:t>predefined questions</a:t>
            </a:r>
            <a:r>
              <a:rPr lang="en-US" dirty="0"/>
              <a:t> or themes that structure the conversation.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Typically </a:t>
            </a:r>
            <a:r>
              <a:rPr lang="en-US" b="1" dirty="0"/>
              <a:t>open-ended</a:t>
            </a:r>
            <a:r>
              <a:rPr lang="en-US" dirty="0"/>
              <a:t> to encourage detailed responses.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Allows for follow-up questions and probes based on participant responses.</a:t>
            </a:r>
          </a:p>
          <a:p>
            <a:r>
              <a:rPr lang="en-US" b="1" dirty="0"/>
              <a:t>2. Core Topics &amp; Themes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framework</a:t>
            </a:r>
            <a:r>
              <a:rPr lang="en-US" dirty="0"/>
              <a:t> of key topics that align with research objectives.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Ensures essential areas are covered while allowing room for emergent themes.</a:t>
            </a:r>
          </a:p>
          <a:p>
            <a:r>
              <a:rPr lang="en-US" b="1" dirty="0"/>
              <a:t>3. Flexibility in Questioning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While structured around core topics, questions can be </a:t>
            </a:r>
            <a:r>
              <a:rPr lang="en-US" b="1" dirty="0"/>
              <a:t>reworded or reordered</a:t>
            </a:r>
            <a:r>
              <a:rPr lang="en-US" dirty="0"/>
              <a:t> depending on the flow of conversation.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Interviewers can </a:t>
            </a:r>
            <a:r>
              <a:rPr lang="en-US" b="1" dirty="0"/>
              <a:t>probe deeper</a:t>
            </a:r>
            <a:r>
              <a:rPr lang="en-US" dirty="0"/>
              <a:t> into unexpected but relevant areas.</a:t>
            </a:r>
          </a:p>
          <a:p>
            <a:r>
              <a:rPr lang="en-US" b="1" dirty="0"/>
              <a:t>4. Probing &amp; Follow-Up Questions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Encourages participants to </a:t>
            </a:r>
            <a:r>
              <a:rPr lang="en-US" b="1" dirty="0"/>
              <a:t>elaborate, clarify, or provide examples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Can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“Can you tell me more about that?”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“Why do you think that is?”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“How did that experience impact you?”</a:t>
            </a:r>
          </a:p>
          <a:p>
            <a:r>
              <a:rPr lang="en-US" b="1" dirty="0"/>
              <a:t>5. Participant-Centered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interviewee’s </a:t>
            </a:r>
            <a:r>
              <a:rPr lang="en-US" b="1" dirty="0"/>
              <a:t>perspective and experiences</a:t>
            </a:r>
            <a:r>
              <a:rPr lang="en-US" dirty="0"/>
              <a:t> shape the conversation.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interviewer acts as a </a:t>
            </a:r>
            <a:r>
              <a:rPr lang="en-US" b="1" dirty="0"/>
              <a:t>facilitator</a:t>
            </a:r>
            <a:r>
              <a:rPr lang="en-US" dirty="0"/>
              <a:t> rather than strictly controlling the discussion.</a:t>
            </a:r>
          </a:p>
          <a:p>
            <a:r>
              <a:rPr lang="en-US" b="1" dirty="0"/>
              <a:t>6. Context &amp; Rapport Building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Establishing </a:t>
            </a:r>
            <a:r>
              <a:rPr lang="en-US" b="1" dirty="0"/>
              <a:t>trust and comfort</a:t>
            </a:r>
            <a:r>
              <a:rPr lang="en-US" dirty="0"/>
              <a:t> to encourage open, honest responses.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May involve a </a:t>
            </a:r>
            <a:r>
              <a:rPr lang="en-US" b="1" dirty="0"/>
              <a:t>warm-up phase</a:t>
            </a:r>
            <a:r>
              <a:rPr lang="en-US" dirty="0"/>
              <a:t> before diving into key topics.</a:t>
            </a:r>
          </a:p>
          <a:p>
            <a:r>
              <a:rPr lang="en-US" b="1" dirty="0"/>
              <a:t>7. Ethical Considerations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Informed consent</a:t>
            </a:r>
            <a:r>
              <a:rPr lang="en-US" dirty="0"/>
              <a:t> and confidentiality assurances.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Ensuring participants understand their rights, including the ability to withdraw at any time.</a:t>
            </a:r>
          </a:p>
          <a:p>
            <a:r>
              <a:rPr lang="en-US" b="1" dirty="0"/>
              <a:t>8. Recording &amp; Note-Taking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Interviews are often </a:t>
            </a:r>
            <a:r>
              <a:rPr lang="en-US" b="1" dirty="0"/>
              <a:t>audio or video recorded</a:t>
            </a:r>
            <a:r>
              <a:rPr lang="en-US" dirty="0"/>
              <a:t> for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Field notes can capture </a:t>
            </a:r>
            <a:r>
              <a:rPr lang="en-US" b="1" dirty="0"/>
              <a:t>non-verbal cues, context, and initial impressions</a:t>
            </a:r>
            <a:r>
              <a:rPr lang="en-US" dirty="0"/>
              <a:t>.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12B453-729C-4102-AB25-011FE617B4BC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2449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60F26-D821-4529-86F0-53DDA88C6647}" type="datetime1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397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55A5C-7A1B-4295-9747-E5DA8CC4DD62}" type="datetime1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01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98932-4C0E-453B-9997-6966A7BC5C1A}" type="datetime1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5B90-B3D3-4FA7-B6D3-399BA0318A82}" type="datetime1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84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4F14B-A494-4F60-8640-CD00006EDD2F}" type="datetime1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829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F25C3-93DE-4007-BB47-B23E540E390C}" type="datetime1">
              <a:rPr lang="en-US" smtClean="0"/>
              <a:t>2/9/2025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651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98B606EA-7893-419E-B7FF-983D1E085A24}" type="datetime1">
              <a:rPr lang="en-US" smtClean="0"/>
              <a:t>2/9/2025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22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83334-4886-4243-856F-E9EBD9D6D4B2}" type="datetime1">
              <a:rPr lang="en-US" smtClean="0"/>
              <a:t>2/9/2025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76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52832-9201-4F0E-9B72-DFA54ED4498C}" type="datetime1">
              <a:rPr lang="en-US" smtClean="0"/>
              <a:t>2/9/2025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47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CF3F-493A-4D31-9023-7AC8CA6B0D7E}" type="datetime1">
              <a:rPr lang="en-US" smtClean="0"/>
              <a:t>2/9/2025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329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CF265-46DF-4FF2-B393-E900F94FFC12}" type="datetime1">
              <a:rPr lang="en-US" smtClean="0"/>
              <a:t>2/9/2025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52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0848FA10-ED50-4553-8705-35E08AE75FF2}" type="datetime1">
              <a:rPr lang="en-US" smtClean="0"/>
              <a:t>2/9/2025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639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1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" Target="slide1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" Target="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" Target="slide1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" Target="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0B98925-0550-1AFB-C1DC-02792400F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erson walking on path illustration">
            <a:extLst>
              <a:ext uri="{FF2B5EF4-FFF2-40B4-BE49-F238E27FC236}">
                <a16:creationId xmlns:a16="http://schemas.microsoft.com/office/drawing/2014/main" id="{4B29C087-9530-C731-1EC0-9827E2DEC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DBFCB27-760B-5FF3-72F5-581461CE1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999" cy="1280160"/>
          </a:xfrm>
          <a:prstGeom prst="rect">
            <a:avLst/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35505-AB4E-22C6-7B6C-2CECB8F608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720" y="2182851"/>
            <a:ext cx="8196432" cy="960120"/>
          </a:xfrm>
        </p:spPr>
        <p:txBody>
          <a:bodyPr anchor="ctr">
            <a:normAutofit fontScale="90000"/>
          </a:bodyPr>
          <a:lstStyle/>
          <a:p>
            <a:r>
              <a:rPr lang="en-CA" sz="4400" dirty="0"/>
              <a:t>Choose your own adventure: Designing a semi-structured interview</a:t>
            </a:r>
            <a:br>
              <a:rPr lang="en-CA" sz="4400" dirty="0"/>
            </a:br>
            <a:br>
              <a:rPr lang="en-CA" sz="4400" dirty="0"/>
            </a:br>
            <a:endParaRPr lang="en-CA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24DBA0-4390-A50A-4AE5-F242453D71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7152" y="175146"/>
            <a:ext cx="3402123" cy="960120"/>
          </a:xfrm>
        </p:spPr>
        <p:txBody>
          <a:bodyPr anchor="ctr">
            <a:normAutofit/>
          </a:bodyPr>
          <a:lstStyle/>
          <a:p>
            <a:pPr algn="r"/>
            <a:r>
              <a:rPr lang="en-US" sz="1800" dirty="0"/>
              <a:t>An interactive learning experience on qualitative research design</a:t>
            </a:r>
            <a:endParaRPr lang="en-CA" sz="19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A8F96-07FA-52CE-3AFD-6769223FF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648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487C6-AC86-72BF-F859-AA656B5924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093" y="969264"/>
            <a:ext cx="11157257" cy="5888736"/>
          </a:xfrm>
        </p:spPr>
        <p:txBody>
          <a:bodyPr/>
          <a:lstStyle/>
          <a:p>
            <a:r>
              <a:rPr lang="en-US" sz="3600" b="1" dirty="0">
                <a:latin typeface="+mj-lt"/>
              </a:rPr>
              <a:t>Writing your interview questions</a:t>
            </a:r>
          </a:p>
          <a:p>
            <a:endParaRPr lang="en-US" sz="3600" b="1" dirty="0">
              <a:latin typeface="+mj-lt"/>
            </a:endParaRPr>
          </a:p>
          <a:p>
            <a:r>
              <a:rPr lang="en-US" dirty="0"/>
              <a:t> </a:t>
            </a:r>
            <a:r>
              <a:rPr lang="en-US" b="1" dirty="0"/>
              <a:t>How do you want to approach question design?</a:t>
            </a:r>
          </a:p>
          <a:p>
            <a:br>
              <a:rPr lang="en-US" dirty="0"/>
            </a:br>
            <a:r>
              <a:rPr lang="en-US" dirty="0">
                <a:hlinkClick r:id="rId3" action="ppaction://hlinksldjump"/>
              </a:rPr>
              <a:t>🔘 </a:t>
            </a:r>
            <a:r>
              <a:rPr lang="en-US" b="1" dirty="0">
                <a:hlinkClick r:id="rId3" action="ppaction://hlinksldjump"/>
              </a:rPr>
              <a:t>A:</a:t>
            </a:r>
            <a:r>
              <a:rPr lang="en-US" dirty="0">
                <a:hlinkClick r:id="rId3" action="ppaction://hlinksldjump"/>
              </a:rPr>
              <a:t> Start with broad, exploratory questions and follow up with specifics</a:t>
            </a:r>
            <a:br>
              <a:rPr lang="en-US" dirty="0">
                <a:hlinkClick r:id="rId3" action="ppaction://hlinksldjump"/>
              </a:rPr>
            </a:br>
            <a:r>
              <a:rPr lang="en-US" dirty="0">
                <a:hlinkClick r:id="rId3" action="ppaction://hlinksldjump"/>
              </a:rPr>
              <a:t>🔘 </a:t>
            </a:r>
            <a:r>
              <a:rPr lang="en-US" b="1" dirty="0">
                <a:hlinkClick r:id="rId3" action="ppaction://hlinksldjump"/>
              </a:rPr>
              <a:t>B:</a:t>
            </a:r>
            <a:r>
              <a:rPr lang="en-US" dirty="0">
                <a:hlinkClick r:id="rId3" action="ppaction://hlinksldjump"/>
              </a:rPr>
              <a:t> Have a structured core set of questions, but allow for flexibility</a:t>
            </a:r>
            <a:br>
              <a:rPr lang="en-US" dirty="0"/>
            </a:br>
            <a:r>
              <a:rPr lang="en-US" dirty="0">
                <a:hlinkClick r:id="rId4" action="ppaction://hlinksldjump"/>
              </a:rPr>
              <a:t>🔘 </a:t>
            </a:r>
            <a:r>
              <a:rPr lang="en-US" b="1" dirty="0">
                <a:hlinkClick r:id="rId4" action="ppaction://hlinksldjump"/>
              </a:rPr>
              <a:t>C:</a:t>
            </a:r>
            <a:r>
              <a:rPr lang="en-US" dirty="0">
                <a:hlinkClick r:id="rId4" action="ppaction://hlinksldjump"/>
              </a:rPr>
              <a:t> Keep a tight structure with only a few follow-up opportunities</a:t>
            </a:r>
            <a:endParaRPr lang="en-US" dirty="0"/>
          </a:p>
          <a:p>
            <a:endParaRPr lang="en-US" dirty="0"/>
          </a:p>
          <a:p>
            <a:r>
              <a:rPr lang="en-US" i="1" u="sng" dirty="0">
                <a:solidFill>
                  <a:srgbClr val="FF0000"/>
                </a:solidFill>
              </a:rPr>
              <a:t>Choose an option but justify it in the context of your design so far!</a:t>
            </a:r>
          </a:p>
          <a:p>
            <a:endParaRPr lang="en-US" i="1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EC0623-B851-5ED7-6322-A75ECB68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25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65DF1D-5B8D-AF8F-9C54-7FC258F7C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126844"/>
            <a:ext cx="6050280" cy="4487316"/>
          </a:xfrm>
        </p:spPr>
        <p:txBody>
          <a:bodyPr>
            <a:normAutofit fontScale="40000" lnSpcReduction="20000"/>
          </a:bodyPr>
          <a:lstStyle/>
          <a:p>
            <a:endParaRPr lang="en-US" sz="4600" b="1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300" dirty="0"/>
              <a:t>Start with broad, open-ended questions to allow participants to share their thoughts freely.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300" dirty="0"/>
              <a:t>Use follow-up questions to explore specific details </a:t>
            </a:r>
            <a:r>
              <a:rPr lang="en-US" sz="4300" i="1" dirty="0"/>
              <a:t>based on participant responses.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300" dirty="0"/>
              <a:t>Encourage participants to elaborate on experiences, attitudes, and motivations rather than providing one-word answers.</a:t>
            </a:r>
          </a:p>
          <a:p>
            <a:endParaRPr lang="en-US" sz="4300" b="1" dirty="0"/>
          </a:p>
          <a:p>
            <a:r>
              <a:rPr lang="en-US" sz="4300" u="sng" dirty="0"/>
              <a:t>What does this approach do?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300" dirty="0"/>
              <a:t>It encourages authentic participant-driven insights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300" dirty="0"/>
              <a:t>It allows for unexpected themes to emerge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300" dirty="0"/>
              <a:t>It supports rich, nuanced data collection</a:t>
            </a:r>
          </a:p>
          <a:p>
            <a:endParaRPr lang="en-US" dirty="0"/>
          </a:p>
          <a:p>
            <a:endParaRPr lang="en-US" dirty="0"/>
          </a:p>
          <a:p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23055E-F405-EBD3-5CF0-DB9BB6725936}"/>
              </a:ext>
            </a:extLst>
          </p:cNvPr>
          <p:cNvSpPr txBox="1"/>
          <p:nvPr/>
        </p:nvSpPr>
        <p:spPr>
          <a:xfrm>
            <a:off x="508650" y="926515"/>
            <a:ext cx="111747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+mj-lt"/>
              </a:rPr>
              <a:t>Designing exploratory questions for semi-structured interviews (A and B)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48DC0-C68B-19DC-D4B4-E89CA1BFACAE}"/>
              </a:ext>
            </a:extLst>
          </p:cNvPr>
          <p:cNvSpPr txBox="1"/>
          <p:nvPr/>
        </p:nvSpPr>
        <p:spPr>
          <a:xfrm>
            <a:off x="7239000" y="2126844"/>
            <a:ext cx="4267200" cy="369331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1800" b="1" dirty="0"/>
              <a:t>Example questions</a:t>
            </a:r>
          </a:p>
          <a:p>
            <a:endParaRPr lang="en-US" sz="1800" b="1" dirty="0"/>
          </a:p>
          <a:p>
            <a:r>
              <a:rPr lang="en-US" sz="1800" i="1" dirty="0"/>
              <a:t>"Can you describe a time when you faced challenges in online learning?"</a:t>
            </a:r>
            <a:r>
              <a:rPr lang="en-US" sz="1800" dirty="0"/>
              <a:t> (Broad)</a:t>
            </a:r>
          </a:p>
          <a:p>
            <a:endParaRPr lang="en-US" sz="1800" dirty="0"/>
          </a:p>
          <a:p>
            <a:r>
              <a:rPr lang="en-US" sz="1800" i="1" dirty="0"/>
              <a:t>"What specific factors made that experience memorable?"</a:t>
            </a:r>
            <a:r>
              <a:rPr lang="en-US" sz="1800" dirty="0"/>
              <a:t> (Follow-up)</a:t>
            </a:r>
          </a:p>
          <a:p>
            <a:endParaRPr lang="en-US" sz="1800" dirty="0"/>
          </a:p>
          <a:p>
            <a:r>
              <a:rPr lang="en-US" sz="1800" i="1" dirty="0"/>
              <a:t>"How did you overcome these challenges?"</a:t>
            </a:r>
            <a:r>
              <a:rPr lang="en-US" sz="1800" dirty="0"/>
              <a:t> (Deepening the response)</a:t>
            </a:r>
          </a:p>
          <a:p>
            <a:endParaRPr lang="en-US" sz="1800" dirty="0"/>
          </a:p>
          <a:p>
            <a:r>
              <a:rPr lang="en-US" sz="1800" i="1" dirty="0">
                <a:solidFill>
                  <a:srgbClr val="7030A0"/>
                </a:solidFill>
              </a:rPr>
              <a:t>Try creating a few of your own!</a:t>
            </a:r>
            <a:br>
              <a:rPr lang="en-US" sz="1800" dirty="0"/>
            </a:br>
            <a:endParaRPr lang="en-CA" dirty="0"/>
          </a:p>
        </p:txBody>
      </p:sp>
      <p:pic>
        <p:nvPicPr>
          <p:cNvPr id="9" name="Picture 8" descr="Like Taffy Cat">
            <a:hlinkClick r:id="rId3" action="ppaction://hlinksldjump"/>
            <a:extLst>
              <a:ext uri="{FF2B5EF4-FFF2-40B4-BE49-F238E27FC236}">
                <a16:creationId xmlns:a16="http://schemas.microsoft.com/office/drawing/2014/main" id="{C477D966-3FF6-A620-2C3D-A7EC6F43AE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275" y="5024705"/>
            <a:ext cx="1813560" cy="18135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9F07D1-DBDA-46C0-9095-91003B32F05A}"/>
              </a:ext>
            </a:extLst>
          </p:cNvPr>
          <p:cNvSpPr txBox="1"/>
          <p:nvPr/>
        </p:nvSpPr>
        <p:spPr>
          <a:xfrm>
            <a:off x="7239000" y="6202680"/>
            <a:ext cx="3002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&lt;- </a:t>
            </a:r>
            <a:r>
              <a:rPr lang="en-CA" b="1" dirty="0" err="1"/>
              <a:t>Meowving</a:t>
            </a:r>
            <a:r>
              <a:rPr lang="en-CA" b="1" dirty="0"/>
              <a:t> on! (click me)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CB22965-B0E2-E98B-4F79-3C08CCD4E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804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05DE27-9E59-4441-98FA-82B0F6A24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" y="1706880"/>
            <a:ext cx="6446520" cy="4785360"/>
          </a:xfrm>
        </p:spPr>
        <p:txBody>
          <a:bodyPr>
            <a:normAutofit fontScale="85000" lnSpcReduction="10000"/>
          </a:bodyPr>
          <a:lstStyle/>
          <a:p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structured approach works best when specific information is needed from all participants.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 ensures consistency across interviews, making data easier to compare.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Limits participant-driven exploration, but provides clear, focused responses.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u="sng" dirty="0"/>
              <a:t>When is this approach most appropriate?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Research with comparative goals (e.g., cross-sectional studies)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Interviews where time constraints require direct responses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When replicability and standardized data collection are essential</a:t>
            </a:r>
          </a:p>
          <a:p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E398B7-5F98-2129-7077-2777D1FE8982}"/>
              </a:ext>
            </a:extLst>
          </p:cNvPr>
          <p:cNvSpPr txBox="1"/>
          <p:nvPr/>
        </p:nvSpPr>
        <p:spPr>
          <a:xfrm>
            <a:off x="508650" y="836414"/>
            <a:ext cx="116833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+mj-lt"/>
              </a:rPr>
              <a:t>When to use a structured questioning approach (C)</a:t>
            </a:r>
            <a:endParaRPr lang="en-US" sz="36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B61667-5811-9A3A-F2FD-5422B83DD63C}"/>
              </a:ext>
            </a:extLst>
          </p:cNvPr>
          <p:cNvSpPr txBox="1"/>
          <p:nvPr/>
        </p:nvSpPr>
        <p:spPr>
          <a:xfrm>
            <a:off x="7330440" y="1706880"/>
            <a:ext cx="4343400" cy="452431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b="1" dirty="0"/>
              <a:t>Example questions</a:t>
            </a:r>
          </a:p>
          <a:p>
            <a:endParaRPr lang="en-US" b="1" dirty="0"/>
          </a:p>
          <a:p>
            <a:r>
              <a:rPr lang="en-US" i="1" dirty="0"/>
              <a:t>"On a scale of 1–5, how often do you use the h-index in research evaluation?"</a:t>
            </a:r>
            <a:r>
              <a:rPr lang="en-US" dirty="0"/>
              <a:t> (Specific, quantifiable)</a:t>
            </a:r>
          </a:p>
          <a:p>
            <a:endParaRPr lang="en-US" dirty="0"/>
          </a:p>
          <a:p>
            <a:r>
              <a:rPr lang="en-US" i="1" dirty="0"/>
              <a:t>"Which factors do you consider when choosing a journal for publication?"</a:t>
            </a:r>
            <a:r>
              <a:rPr lang="en-US" dirty="0"/>
              <a:t> (Closed but with predefined categories)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i="1" dirty="0"/>
              <a:t>"Can you list three key reasons why you applied to this graduate program?"</a:t>
            </a:r>
            <a:r>
              <a:rPr lang="en-US" dirty="0"/>
              <a:t> (Structured but slightly open)</a:t>
            </a:r>
          </a:p>
          <a:p>
            <a:endParaRPr lang="en-US" dirty="0"/>
          </a:p>
          <a:p>
            <a:r>
              <a:rPr lang="en-US" dirty="0">
                <a:solidFill>
                  <a:srgbClr val="7030A0"/>
                </a:solidFill>
              </a:rPr>
              <a:t>Try creating a few of your own!</a:t>
            </a:r>
            <a:br>
              <a:rPr lang="en-US" dirty="0">
                <a:solidFill>
                  <a:srgbClr val="7030A0"/>
                </a:solidFill>
              </a:rPr>
            </a:br>
            <a:endParaRPr lang="en-CA" dirty="0">
              <a:solidFill>
                <a:srgbClr val="7030A0"/>
              </a:solidFill>
            </a:endParaRPr>
          </a:p>
        </p:txBody>
      </p:sp>
      <p:pic>
        <p:nvPicPr>
          <p:cNvPr id="8" name="Picture 7" descr="Like Taffy Cat">
            <a:hlinkClick r:id="rId2" action="ppaction://hlinksldjump"/>
            <a:extLst>
              <a:ext uri="{FF2B5EF4-FFF2-40B4-BE49-F238E27FC236}">
                <a16:creationId xmlns:a16="http://schemas.microsoft.com/office/drawing/2014/main" id="{49C47E19-A673-A362-6110-DFB322A531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647" y="5178265"/>
            <a:ext cx="1719873" cy="1719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6B5681-23FC-8401-3C6E-50D018F8AC18}"/>
              </a:ext>
            </a:extLst>
          </p:cNvPr>
          <p:cNvSpPr txBox="1"/>
          <p:nvPr/>
        </p:nvSpPr>
        <p:spPr>
          <a:xfrm>
            <a:off x="7109460" y="6307574"/>
            <a:ext cx="3002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&lt;- </a:t>
            </a:r>
            <a:r>
              <a:rPr lang="en-CA" b="1" dirty="0" err="1"/>
              <a:t>Meowving</a:t>
            </a:r>
            <a:r>
              <a:rPr lang="en-CA" b="1" dirty="0"/>
              <a:t> on! (click me)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783D58F-C8F0-9917-D7CC-B1FAC4E36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28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4FD3-0F65-4907-F6D3-F174CC2A2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Ethical dilemma</a:t>
            </a:r>
            <a:br>
              <a:rPr lang="en-US" b="1" dirty="0"/>
            </a:br>
            <a:r>
              <a:rPr lang="en-US" sz="23900" dirty="0"/>
              <a:t>⚠️</a:t>
            </a:r>
            <a:br>
              <a:rPr lang="en-US" b="1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A261F-492E-C94E-6204-72F373A71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i="1" dirty="0"/>
              <a:t>Your interview includes a question about personal experiences. A participant seems uncomfortable. What do you do?</a:t>
            </a:r>
          </a:p>
          <a:p>
            <a:br>
              <a:rPr lang="en-US" sz="2400" dirty="0"/>
            </a:br>
            <a:r>
              <a:rPr lang="en-US" sz="2400" dirty="0">
                <a:hlinkClick r:id="rId3" action="ppaction://hlinksldjump"/>
              </a:rPr>
              <a:t>🔘 </a:t>
            </a:r>
            <a:r>
              <a:rPr lang="en-US" sz="2400" b="1" dirty="0">
                <a:hlinkClick r:id="rId3" action="ppaction://hlinksldjump"/>
              </a:rPr>
              <a:t>A:</a:t>
            </a:r>
            <a:r>
              <a:rPr lang="en-US" sz="2400" dirty="0">
                <a:hlinkClick r:id="rId3" action="ppaction://hlinksldjump"/>
              </a:rPr>
              <a:t> Move on quickly to avoid discomfort</a:t>
            </a:r>
            <a:br>
              <a:rPr lang="en-US" sz="2400" dirty="0"/>
            </a:br>
            <a:r>
              <a:rPr lang="en-US" sz="2400" dirty="0">
                <a:hlinkClick r:id="rId4" action="ppaction://hlinksldjump"/>
              </a:rPr>
              <a:t>🔘 </a:t>
            </a:r>
            <a:r>
              <a:rPr lang="en-US" sz="2400" b="1" dirty="0">
                <a:hlinkClick r:id="rId4" action="ppaction://hlinksldjump"/>
              </a:rPr>
              <a:t>B:</a:t>
            </a:r>
            <a:r>
              <a:rPr lang="en-US" sz="2400" dirty="0">
                <a:hlinkClick r:id="rId4" action="ppaction://hlinksldjump"/>
              </a:rPr>
              <a:t> Acknowledge their hesitation and ask if they’d like to skip</a:t>
            </a:r>
            <a:br>
              <a:rPr lang="en-US" sz="2400" dirty="0"/>
            </a:br>
            <a:r>
              <a:rPr lang="en-US" sz="2400" dirty="0">
                <a:hlinkClick r:id="rId3" action="ppaction://hlinksldjump"/>
              </a:rPr>
              <a:t>🔘 </a:t>
            </a:r>
            <a:r>
              <a:rPr lang="en-US" sz="2400" b="1" dirty="0">
                <a:hlinkClick r:id="rId3" action="ppaction://hlinksldjump"/>
              </a:rPr>
              <a:t>C:</a:t>
            </a:r>
            <a:r>
              <a:rPr lang="en-US" sz="2400" dirty="0">
                <a:hlinkClick r:id="rId3" action="ppaction://hlinksldjump"/>
              </a:rPr>
              <a:t> Probe further to get a more complete answer</a:t>
            </a:r>
            <a:endParaRPr lang="en-US" sz="2400" dirty="0"/>
          </a:p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21344-8437-EAAC-4C71-401B69E82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6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B7FF6-FA4A-E14D-28A8-4DE7C09E5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874520"/>
            <a:ext cx="11369040" cy="4770120"/>
          </a:xfrm>
        </p:spPr>
        <p:txBody>
          <a:bodyPr>
            <a:normAutofit fontScale="92500" lnSpcReduction="10000"/>
          </a:bodyPr>
          <a:lstStyle/>
          <a:p>
            <a:r>
              <a:rPr lang="en-US" sz="1400" b="1" dirty="0"/>
              <a:t>Be aware and acknowledge hesitation</a:t>
            </a:r>
            <a:endParaRPr lang="en-US" sz="1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Informed consent: Participants should always have the right to skip questions without pressure.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Building trust: Acknowledging hesitation fosters rapport and openness, improving interview quality.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Avoiding harm: Ethical research prioritizes participant well-being over data collection.</a:t>
            </a:r>
          </a:p>
          <a:p>
            <a:endParaRPr lang="en-US" sz="1400" b="1" dirty="0"/>
          </a:p>
          <a:p>
            <a:r>
              <a:rPr lang="en-US" sz="1400" b="1" dirty="0">
                <a:solidFill>
                  <a:srgbClr val="7030A0"/>
                </a:solidFill>
              </a:rPr>
              <a:t>How to respond ethically:</a:t>
            </a:r>
          </a:p>
          <a:p>
            <a:r>
              <a:rPr lang="en-US" sz="1400" i="1" dirty="0"/>
              <a:t>"I notice this question might be sensitive—would you like to skip it?“</a:t>
            </a:r>
          </a:p>
          <a:p>
            <a:r>
              <a:rPr lang="en-US" sz="1400" dirty="0"/>
              <a:t> </a:t>
            </a:r>
            <a:r>
              <a:rPr lang="en-US" sz="1400" i="1" dirty="0"/>
              <a:t>"We can move on to another topic if you'd prefer.“</a:t>
            </a:r>
          </a:p>
          <a:p>
            <a:r>
              <a:rPr lang="en-US" sz="1400" i="1" dirty="0"/>
              <a:t>"Feel free to share as much or as little as you're comfortable with."</a:t>
            </a:r>
            <a:endParaRPr lang="en-US" sz="1400" dirty="0"/>
          </a:p>
          <a:p>
            <a:endParaRPr lang="en-US" sz="1400" b="1" dirty="0"/>
          </a:p>
          <a:p>
            <a:r>
              <a:rPr lang="en-US" sz="1400" b="1" u="sng" dirty="0"/>
              <a:t>Takeaways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Participant autonomy should always be respected.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Emotional well-being is more important than a complete dataset.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Ethical interviewing enhances data quality and trust.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7AE260-F4F1-135E-04BE-CB4F75BB4F92}"/>
              </a:ext>
            </a:extLst>
          </p:cNvPr>
          <p:cNvSpPr txBox="1"/>
          <p:nvPr/>
        </p:nvSpPr>
        <p:spPr>
          <a:xfrm>
            <a:off x="533400" y="1018279"/>
            <a:ext cx="114757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+mj-lt"/>
              </a:rPr>
              <a:t>Ethical best practice: Respecting participant comfort</a:t>
            </a:r>
            <a:endParaRPr lang="en-US" sz="3600" dirty="0">
              <a:latin typeface="+mj-lt"/>
            </a:endParaRPr>
          </a:p>
        </p:txBody>
      </p:sp>
      <p:pic>
        <p:nvPicPr>
          <p:cNvPr id="13" name="Picture 12" descr="Miss You Broccoli">
            <a:hlinkClick r:id="rId2" action="ppaction://hlinksldjump"/>
            <a:extLst>
              <a:ext uri="{FF2B5EF4-FFF2-40B4-BE49-F238E27FC236}">
                <a16:creationId xmlns:a16="http://schemas.microsoft.com/office/drawing/2014/main" id="{1D0C84DF-BDBF-697A-4350-B858BCD56F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640" y="4053840"/>
            <a:ext cx="2590800" cy="25908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3ECE1E7-375A-C09E-4503-E6DC2C3992CB}"/>
              </a:ext>
            </a:extLst>
          </p:cNvPr>
          <p:cNvSpPr/>
          <p:nvPr/>
        </p:nvSpPr>
        <p:spPr>
          <a:xfrm>
            <a:off x="5686137" y="3293085"/>
            <a:ext cx="833466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Get ready to… listen!</a:t>
            </a:r>
            <a:endParaRPr lang="en-US" sz="3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3609C82-B3CD-5A7B-76C5-BEB2B0072263}"/>
              </a:ext>
            </a:extLst>
          </p:cNvPr>
          <p:cNvCxnSpPr/>
          <p:nvPr/>
        </p:nvCxnSpPr>
        <p:spPr>
          <a:xfrm>
            <a:off x="8244840" y="4053840"/>
            <a:ext cx="1066800" cy="11277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F44FD4A3-ED17-12FB-AE07-57C899DB8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883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B52BF-FD17-36D8-0E65-875AA23F2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" y="1554480"/>
            <a:ext cx="11165190" cy="51816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Why these choices can be problematic</a:t>
            </a:r>
            <a:endParaRPr lang="en-US" dirty="0"/>
          </a:p>
          <a:p>
            <a:r>
              <a:rPr lang="en-US" b="1" i="1" dirty="0">
                <a:solidFill>
                  <a:srgbClr val="7030A0"/>
                </a:solidFill>
              </a:rPr>
              <a:t>Option A: Moving on too quickly</a:t>
            </a:r>
            <a:endParaRPr lang="en-US" i="1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May shut down valuable responses before the participant has had a chance to reflect.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Could signal disinterest, making the participant less likely to share openly.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Instead, acknowledge their hesitation and allow them to decide.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>
                <a:solidFill>
                  <a:srgbClr val="7030A0"/>
                </a:solidFill>
              </a:rPr>
              <a:t>Option C: Probing further</a:t>
            </a:r>
            <a:endParaRPr lang="en-US" dirty="0">
              <a:solidFill>
                <a:srgbClr val="7030A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May make the participant feel pressured or coerced into answering.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Can violate ethical guidelines, particularly in sensitive topics.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Instead, use gentle encouragement, but respect boundaries.</a:t>
            </a:r>
          </a:p>
          <a:p>
            <a:endParaRPr lang="en-US" dirty="0"/>
          </a:p>
          <a:p>
            <a:r>
              <a:rPr lang="en-US" b="1" u="sng" dirty="0"/>
              <a:t>Try this instead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active listening and verbal cues to assess comfort.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Give participants control over what they share.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the topic is especially sensitive, consider alternative ways to gather insights (e.g., optional follow-ups).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55EE6F-2086-909D-D3E3-6F9817C9CDD1}"/>
              </a:ext>
            </a:extLst>
          </p:cNvPr>
          <p:cNvSpPr txBox="1"/>
          <p:nvPr/>
        </p:nvSpPr>
        <p:spPr>
          <a:xfrm>
            <a:off x="518160" y="746760"/>
            <a:ext cx="104698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+mj-lt"/>
              </a:rPr>
              <a:t>Ethical pitfalls in semi-structured interviews</a:t>
            </a:r>
            <a:endParaRPr lang="en-US" sz="3600" dirty="0">
              <a:latin typeface="+mj-lt"/>
            </a:endParaRPr>
          </a:p>
        </p:txBody>
      </p:sp>
      <p:pic>
        <p:nvPicPr>
          <p:cNvPr id="7" name="Picture 6" descr="High Five Bee">
            <a:hlinkClick r:id="rId2" action="ppaction://hlinksldjump"/>
            <a:extLst>
              <a:ext uri="{FF2B5EF4-FFF2-40B4-BE49-F238E27FC236}">
                <a16:creationId xmlns:a16="http://schemas.microsoft.com/office/drawing/2014/main" id="{62C55681-7398-D3AE-9D97-EBF2F6BA29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8360" y="4067711"/>
            <a:ext cx="2301240" cy="23012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9CD36CD-10A0-E1C5-FFDC-94221D5882BD}"/>
              </a:ext>
            </a:extLst>
          </p:cNvPr>
          <p:cNvSpPr txBox="1"/>
          <p:nvPr/>
        </p:nvSpPr>
        <p:spPr>
          <a:xfrm>
            <a:off x="7391400" y="4572000"/>
            <a:ext cx="2026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to go back to best practices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AA9B181-A09C-FF1A-4916-4F42ED6D3621}"/>
              </a:ext>
            </a:extLst>
          </p:cNvPr>
          <p:cNvCxnSpPr>
            <a:cxnSpLocks/>
          </p:cNvCxnSpPr>
          <p:nvPr/>
        </p:nvCxnSpPr>
        <p:spPr>
          <a:xfrm>
            <a:off x="8168640" y="5218331"/>
            <a:ext cx="1539240" cy="161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DA9BC-720D-26D1-22AB-3E16064DB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09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5ABAF-A7C4-E9CA-7E92-C94FB90C1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0DAE2D-44A7-A182-86A1-F73E238F9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969264"/>
            <a:ext cx="11180430" cy="4870457"/>
          </a:xfrm>
        </p:spPr>
        <p:txBody>
          <a:bodyPr/>
          <a:lstStyle/>
          <a:p>
            <a:r>
              <a:rPr lang="en-US" sz="3600" b="1" dirty="0">
                <a:latin typeface="+mj-lt"/>
              </a:rPr>
              <a:t>Conducting the interview – active listening</a:t>
            </a:r>
          </a:p>
          <a:p>
            <a:endParaRPr lang="en-US" b="1" dirty="0"/>
          </a:p>
          <a:p>
            <a:r>
              <a:rPr lang="en-US" sz="2400" b="1" dirty="0"/>
              <a:t>How will you encourage your participant to elaborate?</a:t>
            </a:r>
          </a:p>
          <a:p>
            <a:br>
              <a:rPr lang="en-US" sz="2400" dirty="0"/>
            </a:br>
            <a:r>
              <a:rPr lang="en-US" sz="2400" dirty="0">
                <a:hlinkClick r:id="rId3" action="ppaction://hlinksldjump"/>
              </a:rPr>
              <a:t>🔘 </a:t>
            </a:r>
            <a:r>
              <a:rPr lang="en-US" sz="2400" b="1" dirty="0">
                <a:hlinkClick r:id="rId3" action="ppaction://hlinksldjump"/>
              </a:rPr>
              <a:t>A:</a:t>
            </a:r>
            <a:r>
              <a:rPr lang="en-US" sz="2400" dirty="0">
                <a:hlinkClick r:id="rId3" action="ppaction://hlinksldjump"/>
              </a:rPr>
              <a:t> Use minimal encouragers ("Can you tell me more?")</a:t>
            </a:r>
            <a:br>
              <a:rPr lang="en-US" sz="2400" dirty="0"/>
            </a:br>
            <a:r>
              <a:rPr lang="en-US" sz="2400" dirty="0">
                <a:hlinkClick r:id="rId3" action="ppaction://hlinksldjump"/>
              </a:rPr>
              <a:t>🔘 </a:t>
            </a:r>
            <a:r>
              <a:rPr lang="en-US" sz="2400" b="1" dirty="0">
                <a:hlinkClick r:id="rId3" action="ppaction://hlinksldjump"/>
              </a:rPr>
              <a:t>B:</a:t>
            </a:r>
            <a:r>
              <a:rPr lang="en-US" sz="2400" dirty="0">
                <a:hlinkClick r:id="rId3" action="ppaction://hlinksldjump"/>
              </a:rPr>
              <a:t> Rephrase their response and ask a follow-up</a:t>
            </a:r>
            <a:br>
              <a:rPr lang="en-US" sz="2400" dirty="0"/>
            </a:br>
            <a:r>
              <a:rPr lang="en-US" sz="2400" dirty="0">
                <a:hlinkClick r:id="rId4" action="ppaction://hlinksldjump"/>
              </a:rPr>
              <a:t>🔘 </a:t>
            </a:r>
            <a:r>
              <a:rPr lang="en-US" sz="2400" b="1" dirty="0">
                <a:hlinkClick r:id="rId4" action="ppaction://hlinksldjump"/>
              </a:rPr>
              <a:t>C:</a:t>
            </a:r>
            <a:r>
              <a:rPr lang="en-US" sz="2400" dirty="0">
                <a:hlinkClick r:id="rId4" action="ppaction://hlinksldjump"/>
              </a:rPr>
              <a:t> Stick strictly to the script</a:t>
            </a:r>
            <a:endParaRPr lang="en-US" sz="2400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FFD162-8A56-F55C-19E5-6CB2198F0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2811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D40B4-3C8A-2840-2CCA-923F5BEB4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691640"/>
            <a:ext cx="11180430" cy="4983480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/>
              <a:t>Why active listening matters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Encourages rich, detailed responses from participants.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Helps build rapport and trust, making interviewees feel heard.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Allows researchers to uncover deeper insights beyond surface-level answers.</a:t>
            </a:r>
          </a:p>
          <a:p>
            <a:endParaRPr lang="en-US" b="1" dirty="0"/>
          </a:p>
          <a:p>
            <a:r>
              <a:rPr lang="en-US" b="1" u="sng" dirty="0"/>
              <a:t>Tips</a:t>
            </a:r>
            <a:br>
              <a:rPr lang="en-US" dirty="0"/>
            </a:br>
            <a:r>
              <a:rPr lang="en-US" b="1" dirty="0"/>
              <a:t>Minimal encouragers (Option A) – Small verbal cues that invite elaboration:</a:t>
            </a:r>
          </a:p>
          <a:p>
            <a:r>
              <a:rPr lang="en-US" i="1" dirty="0"/>
              <a:t>"Can you tell me more about that?"</a:t>
            </a:r>
            <a:endParaRPr lang="en-US" dirty="0"/>
          </a:p>
          <a:p>
            <a:r>
              <a:rPr lang="en-US" i="1" dirty="0"/>
              <a:t>"That’s interesting—can you expand on that?"</a:t>
            </a:r>
            <a:endParaRPr lang="en-US" dirty="0"/>
          </a:p>
          <a:p>
            <a:r>
              <a:rPr lang="en-US" i="1" dirty="0"/>
              <a:t>“Hmm, yes, I see…"</a:t>
            </a:r>
            <a:endParaRPr lang="en-US" dirty="0"/>
          </a:p>
          <a:p>
            <a:r>
              <a:rPr lang="en-US" b="1" dirty="0"/>
              <a:t>Rephrasing and follow-ups (Option B) – Show understanding and guide the conversation:</a:t>
            </a:r>
          </a:p>
          <a:p>
            <a:r>
              <a:rPr lang="en-US" i="1" dirty="0"/>
              <a:t>"So, if I understand correctly, you're saying…?"</a:t>
            </a:r>
            <a:endParaRPr lang="en-US" dirty="0"/>
          </a:p>
          <a:p>
            <a:r>
              <a:rPr lang="en-US" i="1" dirty="0"/>
              <a:t>"It sounds like X was a key challenge—how did you handle that?"</a:t>
            </a:r>
            <a:endParaRPr lang="en-US" dirty="0"/>
          </a:p>
          <a:p>
            <a:r>
              <a:rPr lang="en-US" i="1" dirty="0"/>
              <a:t>"You mentioned Y earlier—can you elaborate on that?"</a:t>
            </a:r>
            <a:endParaRPr lang="en-US" dirty="0"/>
          </a:p>
          <a:p>
            <a:r>
              <a:rPr lang="en-US" b="1" u="sng" dirty="0">
                <a:solidFill>
                  <a:srgbClr val="7030A0"/>
                </a:solidFill>
              </a:rPr>
              <a:t>Takeaways</a:t>
            </a:r>
            <a:br>
              <a:rPr lang="en-US" dirty="0"/>
            </a:br>
            <a:r>
              <a:rPr lang="en-US" dirty="0"/>
              <a:t>Good interviews flow like conversations, not interrogations.</a:t>
            </a:r>
            <a:br>
              <a:rPr lang="en-US" dirty="0"/>
            </a:br>
            <a:r>
              <a:rPr lang="en-US" dirty="0"/>
              <a:t>Active listening helps uncover meaning, motivations, and emotions behind responses.</a:t>
            </a:r>
          </a:p>
          <a:p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28881D-6D1F-6373-EC5F-38587687AE65}"/>
              </a:ext>
            </a:extLst>
          </p:cNvPr>
          <p:cNvSpPr txBox="1"/>
          <p:nvPr/>
        </p:nvSpPr>
        <p:spPr>
          <a:xfrm>
            <a:off x="502920" y="1018279"/>
            <a:ext cx="111804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+mj-lt"/>
              </a:rPr>
              <a:t>Enhancing your interviews with active listening (A and B)</a:t>
            </a:r>
            <a:endParaRPr lang="en-US" sz="3200" dirty="0">
              <a:latin typeface="+mj-lt"/>
            </a:endParaRPr>
          </a:p>
        </p:txBody>
      </p:sp>
      <p:pic>
        <p:nvPicPr>
          <p:cNvPr id="9" name="Picture 8" descr="Jump Cat">
            <a:hlinkClick r:id="rId2" action="ppaction://hlinksldjump"/>
            <a:extLst>
              <a:ext uri="{FF2B5EF4-FFF2-40B4-BE49-F238E27FC236}">
                <a16:creationId xmlns:a16="http://schemas.microsoft.com/office/drawing/2014/main" id="{AFBB71AC-9948-5899-BE3C-C5F916F18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632" y="4144331"/>
            <a:ext cx="2619375" cy="26193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4141895-12B5-80B7-9685-389CB2C47B9D}"/>
              </a:ext>
            </a:extLst>
          </p:cNvPr>
          <p:cNvSpPr/>
          <p:nvPr/>
        </p:nvSpPr>
        <p:spPr>
          <a:xfrm>
            <a:off x="8326199" y="3429000"/>
            <a:ext cx="34644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 the end!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784802C-59C6-4748-5F16-136CED93358C}"/>
              </a:ext>
            </a:extLst>
          </p:cNvPr>
          <p:cNvCxnSpPr>
            <a:cxnSpLocks/>
          </p:cNvCxnSpPr>
          <p:nvPr/>
        </p:nvCxnSpPr>
        <p:spPr>
          <a:xfrm flipH="1">
            <a:off x="10920232" y="4191361"/>
            <a:ext cx="574343" cy="937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AE8D74E6-362E-2249-C909-2B730D6D5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362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AE84B-B2A5-1B9D-50BD-3C6FACE26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885" y="1889760"/>
            <a:ext cx="11104230" cy="4315721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When your script can become a barrier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Semi-structured interviews balance structure and flexibility—rigid adherence can stifle rich responses.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Participants might bring up unexpected but valuable insights that a strict script won’t capture.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Too much structure can make the interview feel impersonal or mechanical.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>
                <a:solidFill>
                  <a:srgbClr val="7030A0"/>
                </a:solidFill>
              </a:rPr>
              <a:t>Try this instead: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Stick to your core questions but be adaptable in phrasing and follow-ups.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your script as a guide, not a checklist—listen for opportunities to dig deeper.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If a participant provides a unique perspective, consider exploring it further, even if it’s not in the original plan.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 well-designed interview feels natural and allows for spontaneity while staying focused.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C77496-D18B-31F0-4D4B-7B4E1C312830}"/>
              </a:ext>
            </a:extLst>
          </p:cNvPr>
          <p:cNvSpPr txBox="1"/>
          <p:nvPr/>
        </p:nvSpPr>
        <p:spPr>
          <a:xfrm>
            <a:off x="457200" y="83361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latin typeface="+mj-lt"/>
              </a:rPr>
              <a:t>The limits of strict scripts</a:t>
            </a:r>
            <a:endParaRPr lang="en-US" sz="3600" dirty="0">
              <a:latin typeface="+mj-lt"/>
            </a:endParaRPr>
          </a:p>
        </p:txBody>
      </p:sp>
      <p:pic>
        <p:nvPicPr>
          <p:cNvPr id="7" name="Picture 6" descr="Well Bee">
            <a:hlinkClick r:id="rId2" action="ppaction://hlinksldjump"/>
            <a:extLst>
              <a:ext uri="{FF2B5EF4-FFF2-40B4-BE49-F238E27FC236}">
                <a16:creationId xmlns:a16="http://schemas.microsoft.com/office/drawing/2014/main" id="{3467C65C-5E67-BD8C-178E-C66731F6C0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4640" y="833613"/>
            <a:ext cx="1463040" cy="14630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8B3B491-D261-887A-E6A0-D34B4ED581C4}"/>
              </a:ext>
            </a:extLst>
          </p:cNvPr>
          <p:cNvSpPr txBox="1"/>
          <p:nvPr/>
        </p:nvSpPr>
        <p:spPr>
          <a:xfrm>
            <a:off x="8625840" y="337481"/>
            <a:ext cx="3291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Click to enhance your interviews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9067829-9963-5968-951E-F96C72B09FEB}"/>
              </a:ext>
            </a:extLst>
          </p:cNvPr>
          <p:cNvCxnSpPr>
            <a:endCxn id="7" idx="1"/>
          </p:cNvCxnSpPr>
          <p:nvPr/>
        </p:nvCxnSpPr>
        <p:spPr>
          <a:xfrm>
            <a:off x="9144000" y="1156778"/>
            <a:ext cx="1310640" cy="408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9259AD1-8C73-DDD3-4395-940A3EFCE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51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D1BDCCC-E676-2A7E-BE11-2B8C23DB2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Hiking through mountain meadow">
            <a:extLst>
              <a:ext uri="{FF2B5EF4-FFF2-40B4-BE49-F238E27FC236}">
                <a16:creationId xmlns:a16="http://schemas.microsoft.com/office/drawing/2014/main" id="{81D7009E-4AAD-DD13-BA00-13FF807752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" r="4055"/>
          <a:stretch/>
        </p:blipFill>
        <p:spPr>
          <a:xfrm>
            <a:off x="517866" y="2299390"/>
            <a:ext cx="5578133" cy="40485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FCA89D-D84D-A39F-9294-66EBA893CCB6}"/>
              </a:ext>
            </a:extLst>
          </p:cNvPr>
          <p:cNvSpPr txBox="1"/>
          <p:nvPr/>
        </p:nvSpPr>
        <p:spPr>
          <a:xfrm>
            <a:off x="517869" y="976160"/>
            <a:ext cx="11153214" cy="11138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+mj-lt"/>
                <a:ea typeface="+mj-ea"/>
                <a:cs typeface="+mj-cs"/>
              </a:rPr>
              <a:t>Reflection and 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920C2-1A13-8F79-23E5-EF3C4951C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1636" y="2299390"/>
            <a:ext cx="5159447" cy="434525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 b="1" dirty="0"/>
              <a:t>You’ve completed the design adventure!</a:t>
            </a:r>
            <a:endParaRPr lang="en-US" sz="1400" dirty="0"/>
          </a:p>
          <a:p>
            <a:pPr>
              <a:lnSpc>
                <a:spcPct val="100000"/>
              </a:lnSpc>
            </a:pPr>
            <a:endParaRPr lang="en-US" sz="1400" b="1" dirty="0"/>
          </a:p>
          <a:p>
            <a:pPr>
              <a:lnSpc>
                <a:spcPct val="100000"/>
              </a:lnSpc>
            </a:pPr>
            <a:r>
              <a:rPr lang="en-US" sz="1400" dirty="0"/>
              <a:t>Your choices influenced how you structured and conducted your interview.</a:t>
            </a:r>
          </a:p>
          <a:p>
            <a:pPr>
              <a:lnSpc>
                <a:spcPct val="100000"/>
              </a:lnSpc>
            </a:pPr>
            <a:endParaRPr lang="en-US" sz="1400" b="1" dirty="0"/>
          </a:p>
          <a:p>
            <a:pPr>
              <a:lnSpc>
                <a:spcPct val="100000"/>
              </a:lnSpc>
            </a:pPr>
            <a:r>
              <a:rPr lang="en-US" sz="1400" b="1" dirty="0"/>
              <a:t>Key takeaways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Semi-structured interviews balance structure and flexibility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Ethical considerations shape how we interact with participants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Design and analysis techniques depend on your research goals</a:t>
            </a:r>
          </a:p>
          <a:p>
            <a:pPr>
              <a:lnSpc>
                <a:spcPct val="100000"/>
              </a:lnSpc>
            </a:pP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dirty="0"/>
              <a:t>How might you adjust your approach in future interviews?</a:t>
            </a:r>
          </a:p>
          <a:p>
            <a:pPr>
              <a:lnSpc>
                <a:spcPct val="100000"/>
              </a:lnSpc>
            </a:pPr>
            <a:endParaRPr lang="en-US" sz="130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81C97B1-8A09-6383-8C65-A3B735778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C22FA8E-5AD8-6FC0-F9C7-1AE977182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413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8770F-5FE8-628B-9B32-FF7189D2D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651" y="993771"/>
            <a:ext cx="5021182" cy="4870457"/>
          </a:xfrm>
        </p:spPr>
        <p:txBody>
          <a:bodyPr>
            <a:noAutofit/>
          </a:bodyPr>
          <a:lstStyle/>
          <a:p>
            <a:r>
              <a:rPr lang="en-US" sz="3200" b="0" i="1" dirty="0"/>
              <a:t>As you progress, you will make choices that impact your interview design. Choose wisely!</a:t>
            </a:r>
            <a:br>
              <a:rPr lang="en-US" sz="3200" b="0" i="1" dirty="0"/>
            </a:br>
            <a:br>
              <a:rPr lang="en-US" sz="3200" b="0" dirty="0"/>
            </a:br>
            <a:endParaRPr lang="en-CA" sz="3200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3EB89-EAC6-D2B7-A7EB-73098AA14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activity, you will be able to:</a:t>
            </a:r>
          </a:p>
          <a:p>
            <a:endParaRPr lang="en-US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Identify key components of a semi-structured interview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Formulate effective interview questions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Adapt your interview strategy based on different research situations/contexts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/>
              <a:t>Practice ethical considerations in qualitative research</a:t>
            </a:r>
            <a:endParaRPr lang="en-CA" dirty="0"/>
          </a:p>
        </p:txBody>
      </p:sp>
      <p:pic>
        <p:nvPicPr>
          <p:cNvPr id="7" name="Picture 6" descr="OMW Bee">
            <a:extLst>
              <a:ext uri="{FF2B5EF4-FFF2-40B4-BE49-F238E27FC236}">
                <a16:creationId xmlns:a16="http://schemas.microsoft.com/office/drawing/2014/main" id="{C3CCA63C-29B9-05DB-08D7-C71F67826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920647"/>
            <a:ext cx="1471808" cy="14718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32B3939-42AD-A68F-BD45-56DAE766F00C}"/>
              </a:ext>
            </a:extLst>
          </p:cNvPr>
          <p:cNvSpPr txBox="1">
            <a:spLocks/>
          </p:cNvSpPr>
          <p:nvPr/>
        </p:nvSpPr>
        <p:spPr>
          <a:xfrm>
            <a:off x="2120030" y="4487542"/>
            <a:ext cx="60939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i="1" dirty="0">
                <a:hlinkClick r:id="rId3" action="ppaction://hlinksldjump"/>
              </a:rPr>
              <a:t>Start adventure!</a:t>
            </a:r>
            <a:endParaRPr lang="en-CA" sz="3200" b="1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38BD26-DD6F-4FD4-13F1-F65BB8EF4027}"/>
              </a:ext>
            </a:extLst>
          </p:cNvPr>
          <p:cNvCxnSpPr>
            <a:cxnSpLocks/>
          </p:cNvCxnSpPr>
          <p:nvPr/>
        </p:nvCxnSpPr>
        <p:spPr>
          <a:xfrm flipH="1" flipV="1">
            <a:off x="3225451" y="5072317"/>
            <a:ext cx="1146132" cy="7674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A950532-A12A-2C14-717D-01BC3ABD57C9}"/>
              </a:ext>
            </a:extLst>
          </p:cNvPr>
          <p:cNvSpPr txBox="1"/>
          <p:nvPr/>
        </p:nvSpPr>
        <p:spPr>
          <a:xfrm>
            <a:off x="4371583" y="5890851"/>
            <a:ext cx="6093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Click me</a:t>
            </a:r>
            <a:endParaRPr lang="en-CA" sz="1800" b="1" dirty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8E4A482-CC72-5807-35B5-C425A512F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304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05032-0706-E0D6-FF59-1A04C7C88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You forgot this!</a:t>
            </a:r>
            <a:br>
              <a:rPr lang="en-CA" dirty="0"/>
            </a:br>
            <a:r>
              <a:rPr lang="en-CA" sz="2400" b="0" dirty="0"/>
              <a:t>Click to unpack -&gt; </a:t>
            </a:r>
            <a:endParaRPr lang="en-CA" b="0" dirty="0"/>
          </a:p>
        </p:txBody>
      </p:sp>
      <p:pic>
        <p:nvPicPr>
          <p:cNvPr id="5" name="Content Placeholder 4" descr="Backpack with stack of books and pear">
            <a:hlinkClick r:id="rId2" action="ppaction://hlinksldjump"/>
            <a:extLst>
              <a:ext uri="{FF2B5EF4-FFF2-40B4-BE49-F238E27FC236}">
                <a16:creationId xmlns:a16="http://schemas.microsoft.com/office/drawing/2014/main" id="{5B9E794B-DC3F-5D20-6CDA-2F1DB6C626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94760" y="619443"/>
            <a:ext cx="6807994" cy="6807994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27F62-749E-1259-2859-73FAA67EB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498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Backpack with stack of books and pear">
            <a:hlinkClick r:id="rId3" action="ppaction://hlinksldjump"/>
            <a:extLst>
              <a:ext uri="{FF2B5EF4-FFF2-40B4-BE49-F238E27FC236}">
                <a16:creationId xmlns:a16="http://schemas.microsoft.com/office/drawing/2014/main" id="{758C4817-8F4D-BB3E-30ED-621C6CF905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13760" y="1118077"/>
            <a:ext cx="4907280" cy="49072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804EE7-CECE-C02D-7203-1A24D040BE32}"/>
              </a:ext>
            </a:extLst>
          </p:cNvPr>
          <p:cNvSpPr txBox="1"/>
          <p:nvPr/>
        </p:nvSpPr>
        <p:spPr>
          <a:xfrm>
            <a:off x="8037195" y="84914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1. Interview guide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8AA6CD-B3AA-904E-4A9C-BC38AB1DB750}"/>
              </a:ext>
            </a:extLst>
          </p:cNvPr>
          <p:cNvSpPr txBox="1"/>
          <p:nvPr/>
        </p:nvSpPr>
        <p:spPr>
          <a:xfrm>
            <a:off x="8519160" y="187610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2. Core topics and themes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FD674E-79CE-51E1-0AF5-CC48E2B16079}"/>
              </a:ext>
            </a:extLst>
          </p:cNvPr>
          <p:cNvSpPr txBox="1"/>
          <p:nvPr/>
        </p:nvSpPr>
        <p:spPr>
          <a:xfrm>
            <a:off x="8362950" y="331275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3. Flexibility in questioning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9A72B0-EEBB-C6A5-0BCC-EDC1A3A4CEA3}"/>
              </a:ext>
            </a:extLst>
          </p:cNvPr>
          <p:cNvSpPr txBox="1"/>
          <p:nvPr/>
        </p:nvSpPr>
        <p:spPr>
          <a:xfrm>
            <a:off x="7753350" y="48422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4. Probing and follow-up questions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1D29B0-0E95-E349-F551-0CBB0D05D962}"/>
              </a:ext>
            </a:extLst>
          </p:cNvPr>
          <p:cNvSpPr txBox="1"/>
          <p:nvPr/>
        </p:nvSpPr>
        <p:spPr>
          <a:xfrm>
            <a:off x="4541520" y="5944420"/>
            <a:ext cx="66217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5. Participant-centered approach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EAAB608-2389-5165-6334-2E4D4E12023A}"/>
              </a:ext>
            </a:extLst>
          </p:cNvPr>
          <p:cNvSpPr txBox="1"/>
          <p:nvPr/>
        </p:nvSpPr>
        <p:spPr>
          <a:xfrm>
            <a:off x="803910" y="5141975"/>
            <a:ext cx="7559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6. Context and rapport building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83D526E-8BCC-BA34-3565-490530923FCC}"/>
              </a:ext>
            </a:extLst>
          </p:cNvPr>
          <p:cNvSpPr txBox="1"/>
          <p:nvPr/>
        </p:nvSpPr>
        <p:spPr>
          <a:xfrm>
            <a:off x="941070" y="3332410"/>
            <a:ext cx="77952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7. Ethical considerations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874600-D537-C9EF-6EF2-AB3D0F1E69BF}"/>
              </a:ext>
            </a:extLst>
          </p:cNvPr>
          <p:cNvSpPr txBox="1"/>
          <p:nvPr/>
        </p:nvSpPr>
        <p:spPr>
          <a:xfrm>
            <a:off x="1184910" y="1651589"/>
            <a:ext cx="77952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b="1" dirty="0"/>
              <a:t>8. Recording and note-taking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7BA831E-404B-9FE2-6E69-21A0361C984D}"/>
              </a:ext>
            </a:extLst>
          </p:cNvPr>
          <p:cNvCxnSpPr>
            <a:cxnSpLocks/>
          </p:cNvCxnSpPr>
          <p:nvPr/>
        </p:nvCxnSpPr>
        <p:spPr>
          <a:xfrm flipV="1">
            <a:off x="6652260" y="1320269"/>
            <a:ext cx="2032635" cy="5558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4885755-2DEF-E4C9-66FE-2E8834BD84E7}"/>
              </a:ext>
            </a:extLst>
          </p:cNvPr>
          <p:cNvCxnSpPr/>
          <p:nvPr/>
        </p:nvCxnSpPr>
        <p:spPr>
          <a:xfrm flipV="1">
            <a:off x="7406640" y="2245438"/>
            <a:ext cx="1329690" cy="6196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F0AEFBF-BAAA-E658-DFD1-41B88951FC00}"/>
              </a:ext>
            </a:extLst>
          </p:cNvPr>
          <p:cNvCxnSpPr/>
          <p:nvPr/>
        </p:nvCxnSpPr>
        <p:spPr>
          <a:xfrm flipV="1">
            <a:off x="7513320" y="3738648"/>
            <a:ext cx="1341120" cy="262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E103A70-8BC1-A6A7-83EA-127C127014F8}"/>
              </a:ext>
            </a:extLst>
          </p:cNvPr>
          <p:cNvCxnSpPr/>
          <p:nvPr/>
        </p:nvCxnSpPr>
        <p:spPr>
          <a:xfrm flipV="1">
            <a:off x="6431280" y="5122318"/>
            <a:ext cx="975360" cy="102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FE80333-720E-ED7D-7316-B1C1E506AEC4}"/>
              </a:ext>
            </a:extLst>
          </p:cNvPr>
          <p:cNvCxnSpPr/>
          <p:nvPr/>
        </p:nvCxnSpPr>
        <p:spPr>
          <a:xfrm>
            <a:off x="5394960" y="5326641"/>
            <a:ext cx="0" cy="484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CE4E303-2F2C-E8C3-46D0-145B317116C5}"/>
              </a:ext>
            </a:extLst>
          </p:cNvPr>
          <p:cNvCxnSpPr/>
          <p:nvPr/>
        </p:nvCxnSpPr>
        <p:spPr>
          <a:xfrm flipH="1">
            <a:off x="2377440" y="4465320"/>
            <a:ext cx="1615440" cy="656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A311E3C-56E7-1C97-6925-BCA1E1665692}"/>
              </a:ext>
            </a:extLst>
          </p:cNvPr>
          <p:cNvCxnSpPr/>
          <p:nvPr/>
        </p:nvCxnSpPr>
        <p:spPr>
          <a:xfrm flipH="1" flipV="1">
            <a:off x="3794760" y="3682085"/>
            <a:ext cx="523875" cy="187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AAB3D28-DFAA-84AD-E574-EB8327E97415}"/>
              </a:ext>
            </a:extLst>
          </p:cNvPr>
          <p:cNvCxnSpPr/>
          <p:nvPr/>
        </p:nvCxnSpPr>
        <p:spPr>
          <a:xfrm flipH="1" flipV="1">
            <a:off x="2377440" y="2071139"/>
            <a:ext cx="2057400" cy="321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01655F96-5E41-0647-CB99-7AE36450E2CD}"/>
              </a:ext>
            </a:extLst>
          </p:cNvPr>
          <p:cNvSpPr txBox="1"/>
          <p:nvPr/>
        </p:nvSpPr>
        <p:spPr>
          <a:xfrm>
            <a:off x="415290" y="757338"/>
            <a:ext cx="709803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400" b="1" dirty="0">
                <a:latin typeface="+mj-lt"/>
              </a:rPr>
              <a:t>Key components of a semi-structured interview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EBF66CBB-04AA-7CA2-4C40-F659B3586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42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89235-16BE-1C92-49F9-E17524395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Back to the start!</a:t>
            </a:r>
            <a:br>
              <a:rPr lang="en-CA" dirty="0"/>
            </a:br>
            <a:br>
              <a:rPr lang="en-CA" dirty="0"/>
            </a:br>
            <a:r>
              <a:rPr lang="en-CA" dirty="0"/>
              <a:t>           </a:t>
            </a:r>
            <a:endParaRPr lang="en-CA" b="0" dirty="0">
              <a:solidFill>
                <a:srgbClr val="7030A0"/>
              </a:solidFill>
            </a:endParaRPr>
          </a:p>
        </p:txBody>
      </p:sp>
      <p:pic>
        <p:nvPicPr>
          <p:cNvPr id="5" name="Content Placeholder 4" descr="Pirate parrot">
            <a:hlinkClick r:id="rId2" action="ppaction://hlinksldjump"/>
            <a:extLst>
              <a:ext uri="{FF2B5EF4-FFF2-40B4-BE49-F238E27FC236}">
                <a16:creationId xmlns:a16="http://schemas.microsoft.com/office/drawing/2014/main" id="{F532C038-92CD-3065-DA24-0005900B9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600" y="969963"/>
            <a:ext cx="4255537" cy="487045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49F9B-FEC0-481F-5F6F-0F29D4D39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22</a:t>
            </a:fld>
            <a:endParaRPr lang="en-US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6D4564A5-F654-1E19-4ABB-C139C90C2412}"/>
              </a:ext>
            </a:extLst>
          </p:cNvPr>
          <p:cNvSpPr/>
          <p:nvPr/>
        </p:nvSpPr>
        <p:spPr>
          <a:xfrm>
            <a:off x="5657500" y="1183323"/>
            <a:ext cx="1656080" cy="1590357"/>
          </a:xfrm>
          <a:prstGeom prst="wedgeRoundRectCallout">
            <a:avLst>
              <a:gd name="adj1" fmla="val 58308"/>
              <a:gd name="adj2" fmla="val 59945"/>
              <a:gd name="adj3" fmla="val 16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800" b="0" dirty="0">
                <a:solidFill>
                  <a:srgbClr val="7030A0"/>
                </a:solidFill>
              </a:rPr>
              <a:t>Click me!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26573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369E9-571B-2785-58D8-B980F50A47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2082" y="969264"/>
            <a:ext cx="10681268" cy="4870457"/>
          </a:xfrm>
        </p:spPr>
        <p:txBody>
          <a:bodyPr>
            <a:normAutofit lnSpcReduction="10000"/>
          </a:bodyPr>
          <a:lstStyle/>
          <a:p>
            <a:r>
              <a:rPr lang="en-US" sz="3600" b="1" dirty="0">
                <a:latin typeface="+mj-lt"/>
              </a:rPr>
              <a:t>Story setup</a:t>
            </a:r>
          </a:p>
          <a:p>
            <a:br>
              <a:rPr lang="en-US" dirty="0"/>
            </a:br>
            <a:r>
              <a:rPr lang="en-US" sz="2400" i="1" dirty="0"/>
              <a:t>"You are conducting a research study on [TOPIC]. Your goal is to collect qualitative data through semi-structured interviews. But first, you must design your interview plan...“</a:t>
            </a:r>
          </a:p>
          <a:p>
            <a:endParaRPr lang="en-US" sz="2400" dirty="0"/>
          </a:p>
          <a:p>
            <a:r>
              <a:rPr lang="en-US" sz="2400" b="1" dirty="0"/>
              <a:t>What is your research focus?</a:t>
            </a:r>
            <a:br>
              <a:rPr lang="en-US" sz="2400" dirty="0"/>
            </a:br>
            <a:r>
              <a:rPr lang="en-US" sz="2400" dirty="0">
                <a:hlinkClick r:id="rId2" action="ppaction://hlinksldjump"/>
              </a:rPr>
              <a:t>🔘 </a:t>
            </a:r>
            <a:r>
              <a:rPr lang="en-US" sz="2400" b="1" dirty="0">
                <a:hlinkClick r:id="rId2" action="ppaction://hlinksldjump"/>
              </a:rPr>
              <a:t>Option A:</a:t>
            </a:r>
            <a:r>
              <a:rPr lang="en-US" sz="2400" dirty="0">
                <a:hlinkClick r:id="rId2" action="ppaction://hlinksldjump"/>
              </a:rPr>
              <a:t> Student experiences with online learning</a:t>
            </a:r>
            <a:br>
              <a:rPr lang="en-US" sz="2400" dirty="0">
                <a:hlinkClick r:id="rId2" action="ppaction://hlinksldjump"/>
              </a:rPr>
            </a:br>
            <a:r>
              <a:rPr lang="en-US" sz="2400" dirty="0">
                <a:hlinkClick r:id="rId3" action="ppaction://hlinksldjump"/>
              </a:rPr>
              <a:t>🔘 </a:t>
            </a:r>
            <a:r>
              <a:rPr lang="en-US" sz="2400" b="1" dirty="0">
                <a:hlinkClick r:id="rId3" action="ppaction://hlinksldjump"/>
              </a:rPr>
              <a:t>Option B:</a:t>
            </a:r>
            <a:r>
              <a:rPr lang="en-US" sz="2400" dirty="0">
                <a:hlinkClick r:id="rId3" action="ppaction://hlinksldjump"/>
              </a:rPr>
              <a:t> How early-career researchers choose journals for publication</a:t>
            </a:r>
            <a:br>
              <a:rPr lang="en-US" sz="2400" dirty="0"/>
            </a:br>
            <a:r>
              <a:rPr lang="en-US" sz="2400" dirty="0">
                <a:hlinkClick r:id="rId4" action="ppaction://hlinksldjump"/>
              </a:rPr>
              <a:t>🔘 </a:t>
            </a:r>
            <a:r>
              <a:rPr lang="en-US" sz="2400" b="1" dirty="0">
                <a:hlinkClick r:id="rId4" action="ppaction://hlinksldjump"/>
              </a:rPr>
              <a:t>Option C:</a:t>
            </a:r>
            <a:r>
              <a:rPr lang="en-US" sz="2400" dirty="0">
                <a:hlinkClick r:id="rId4" action="ppaction://hlinksldjump"/>
              </a:rPr>
              <a:t> Patient perspectives on crowd-sourced health information (e.g., Wikipedia)</a:t>
            </a:r>
            <a:endParaRPr lang="en-US" sz="2400" dirty="0"/>
          </a:p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546D2-4424-D912-6DB1-A3668DFF0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649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48522-E112-B679-8A1B-1F1C6BF6D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969E4C-0903-6D08-9F76-1C1AA2A13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041" y="969264"/>
            <a:ext cx="11182309" cy="4870457"/>
          </a:xfrm>
        </p:spPr>
        <p:txBody>
          <a:bodyPr/>
          <a:lstStyle/>
          <a:p>
            <a:r>
              <a:rPr lang="en-US" sz="3600" b="1" dirty="0">
                <a:latin typeface="+mj-lt"/>
              </a:rPr>
              <a:t>Defining your research purpose</a:t>
            </a:r>
          </a:p>
          <a:p>
            <a:endParaRPr lang="en-US" b="1" dirty="0"/>
          </a:p>
          <a:p>
            <a:r>
              <a:rPr lang="en-US" b="1" dirty="0"/>
              <a:t>You selected </a:t>
            </a:r>
            <a:r>
              <a:rPr lang="en-US" b="1" dirty="0">
                <a:solidFill>
                  <a:srgbClr val="00B0F0"/>
                </a:solidFill>
              </a:rPr>
              <a:t>Option A: Student experiences with online learning</a:t>
            </a:r>
            <a:r>
              <a:rPr lang="en-US" b="1" dirty="0"/>
              <a:t>! What’s your primary research goal?</a:t>
            </a:r>
          </a:p>
          <a:p>
            <a:br>
              <a:rPr lang="en-US" dirty="0"/>
            </a:br>
            <a:r>
              <a:rPr lang="en-US" dirty="0">
                <a:hlinkClick r:id="rId2" action="ppaction://hlinksldjump"/>
              </a:rPr>
              <a:t>🔘 </a:t>
            </a:r>
            <a:r>
              <a:rPr lang="en-US" b="1" dirty="0">
                <a:hlinkClick r:id="rId2" action="ppaction://hlinksldjump"/>
              </a:rPr>
              <a:t>A:</a:t>
            </a:r>
            <a:r>
              <a:rPr lang="en-US" dirty="0">
                <a:hlinkClick r:id="rId2" action="ppaction://hlinksldjump"/>
              </a:rPr>
              <a:t> Understanding broad trends and attitudes</a:t>
            </a:r>
            <a:br>
              <a:rPr lang="en-US" dirty="0"/>
            </a:br>
            <a:r>
              <a:rPr lang="en-US" dirty="0">
                <a:hlinkClick r:id="rId3" action="ppaction://hlinksldjump"/>
              </a:rPr>
              <a:t>🔘 </a:t>
            </a:r>
            <a:r>
              <a:rPr lang="en-US" b="1" dirty="0">
                <a:hlinkClick r:id="rId3" action="ppaction://hlinksldjump"/>
              </a:rPr>
              <a:t>B:</a:t>
            </a:r>
            <a:r>
              <a:rPr lang="en-US" dirty="0">
                <a:hlinkClick r:id="rId3" action="ppaction://hlinksldjump"/>
              </a:rPr>
              <a:t> Exploring individual lived experiences</a:t>
            </a:r>
            <a:br>
              <a:rPr lang="en-US" dirty="0">
                <a:hlinkClick r:id="rId3" action="ppaction://hlinksldjump"/>
              </a:rPr>
            </a:br>
            <a:r>
              <a:rPr lang="en-US" dirty="0">
                <a:hlinkClick r:id="rId4" action="ppaction://hlinksldjump"/>
              </a:rPr>
              <a:t>🔘 </a:t>
            </a:r>
            <a:r>
              <a:rPr lang="en-US" b="1" dirty="0">
                <a:hlinkClick r:id="rId4" action="ppaction://hlinksldjump"/>
              </a:rPr>
              <a:t>C:</a:t>
            </a:r>
            <a:r>
              <a:rPr lang="en-US" dirty="0">
                <a:hlinkClick r:id="rId4" action="ppaction://hlinksldjump"/>
              </a:rPr>
              <a:t> Investigating specific decision-making processes</a:t>
            </a:r>
            <a:endParaRPr lang="en-US" dirty="0"/>
          </a:p>
          <a:p>
            <a:endParaRPr lang="en-US" dirty="0"/>
          </a:p>
          <a:p>
            <a:r>
              <a:rPr lang="en-US" i="1" dirty="0"/>
              <a:t>-&gt; Remember: Your choice determines the focus of your </a:t>
            </a:r>
            <a:r>
              <a:rPr lang="en-US" b="1" i="1" dirty="0"/>
              <a:t>interview structure </a:t>
            </a:r>
            <a:r>
              <a:rPr lang="en-US" i="1" dirty="0"/>
              <a:t>and how open-ended your questions should be.</a:t>
            </a:r>
            <a:endParaRPr lang="en-US" dirty="0"/>
          </a:p>
          <a:p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B5E6D98-F0F5-A743-6BAF-3AA86B40E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04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A4EE78-6C2D-82D7-9462-91ED68822E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7CE62-7401-F28A-9C65-6D4CB35EB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041" y="969264"/>
            <a:ext cx="11182309" cy="4870457"/>
          </a:xfrm>
        </p:spPr>
        <p:txBody>
          <a:bodyPr/>
          <a:lstStyle/>
          <a:p>
            <a:r>
              <a:rPr lang="en-US" sz="3600" b="1" dirty="0">
                <a:latin typeface="+mj-lt"/>
              </a:rPr>
              <a:t>Defining your research purpose</a:t>
            </a:r>
          </a:p>
          <a:p>
            <a:endParaRPr lang="en-US" b="1" dirty="0"/>
          </a:p>
          <a:p>
            <a:r>
              <a:rPr lang="en-US" b="1" dirty="0"/>
              <a:t>You selected </a:t>
            </a:r>
            <a:r>
              <a:rPr lang="en-US" b="1" dirty="0">
                <a:solidFill>
                  <a:srgbClr val="00B0F0"/>
                </a:solidFill>
              </a:rPr>
              <a:t>Option B: How early-career researchers choose journals for publication</a:t>
            </a:r>
            <a:r>
              <a:rPr lang="en-US" b="1" dirty="0"/>
              <a:t>! What’s your primary research goal?</a:t>
            </a:r>
          </a:p>
          <a:p>
            <a:br>
              <a:rPr lang="en-US" dirty="0"/>
            </a:br>
            <a:r>
              <a:rPr lang="en-US" dirty="0">
                <a:hlinkClick r:id="rId2" action="ppaction://hlinksldjump"/>
              </a:rPr>
              <a:t>🔘 </a:t>
            </a:r>
            <a:r>
              <a:rPr lang="en-US" b="1" dirty="0">
                <a:hlinkClick r:id="rId2" action="ppaction://hlinksldjump"/>
              </a:rPr>
              <a:t>A:</a:t>
            </a:r>
            <a:r>
              <a:rPr lang="en-US" dirty="0">
                <a:hlinkClick r:id="rId2" action="ppaction://hlinksldjump"/>
              </a:rPr>
              <a:t> Understanding broad trends and attitudes</a:t>
            </a:r>
            <a:br>
              <a:rPr lang="en-US" dirty="0"/>
            </a:br>
            <a:r>
              <a:rPr lang="en-US" dirty="0">
                <a:hlinkClick r:id="rId3" action="ppaction://hlinksldjump"/>
              </a:rPr>
              <a:t>🔘 </a:t>
            </a:r>
            <a:r>
              <a:rPr lang="en-US" b="1" dirty="0">
                <a:hlinkClick r:id="rId3" action="ppaction://hlinksldjump"/>
              </a:rPr>
              <a:t>B:</a:t>
            </a:r>
            <a:r>
              <a:rPr lang="en-US" dirty="0">
                <a:hlinkClick r:id="rId3" action="ppaction://hlinksldjump"/>
              </a:rPr>
              <a:t> Exploring individual lived experiences</a:t>
            </a:r>
            <a:br>
              <a:rPr lang="en-US" dirty="0"/>
            </a:br>
            <a:r>
              <a:rPr lang="en-US" dirty="0">
                <a:hlinkClick r:id="rId4" action="ppaction://hlinksldjump"/>
              </a:rPr>
              <a:t>🔘 </a:t>
            </a:r>
            <a:r>
              <a:rPr lang="en-US" b="1" dirty="0">
                <a:hlinkClick r:id="rId4" action="ppaction://hlinksldjump"/>
              </a:rPr>
              <a:t>C:</a:t>
            </a:r>
            <a:r>
              <a:rPr lang="en-US" dirty="0">
                <a:hlinkClick r:id="rId4" action="ppaction://hlinksldjump"/>
              </a:rPr>
              <a:t> Investigating specific decision-making processes</a:t>
            </a:r>
            <a:endParaRPr lang="en-US" dirty="0"/>
          </a:p>
          <a:p>
            <a:endParaRPr lang="en-US" dirty="0"/>
          </a:p>
          <a:p>
            <a:r>
              <a:rPr lang="en-US" i="1" dirty="0"/>
              <a:t>-&gt; Remember: Your choice determines the focus of your </a:t>
            </a:r>
            <a:r>
              <a:rPr lang="en-US" b="1" i="1" dirty="0"/>
              <a:t>interview structure </a:t>
            </a:r>
            <a:r>
              <a:rPr lang="en-US" i="1" dirty="0"/>
              <a:t>and how open-ended your questions should be.</a:t>
            </a:r>
            <a:endParaRPr lang="en-US" dirty="0"/>
          </a:p>
          <a:p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DE5F0E-4A88-D090-A8A0-2102F2A7D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777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F6E94-F4B9-C40F-EE87-73595B747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041" y="969264"/>
            <a:ext cx="11182309" cy="4870457"/>
          </a:xfrm>
        </p:spPr>
        <p:txBody>
          <a:bodyPr/>
          <a:lstStyle/>
          <a:p>
            <a:r>
              <a:rPr lang="en-US" sz="3600" b="1" dirty="0">
                <a:latin typeface="+mj-lt"/>
              </a:rPr>
              <a:t>Defining your research purpose</a:t>
            </a:r>
          </a:p>
          <a:p>
            <a:endParaRPr lang="en-US" b="1" dirty="0"/>
          </a:p>
          <a:p>
            <a:r>
              <a:rPr lang="en-US" b="1" dirty="0"/>
              <a:t>You selected </a:t>
            </a:r>
            <a:r>
              <a:rPr lang="en-US" b="1" dirty="0">
                <a:solidFill>
                  <a:srgbClr val="00B0F0"/>
                </a:solidFill>
              </a:rPr>
              <a:t>Option C: Patient perspectives on crowd-sourced health information (e.g., Wikipedia)! </a:t>
            </a:r>
            <a:r>
              <a:rPr lang="en-US" b="1" dirty="0"/>
              <a:t>What’s your primary research goal?</a:t>
            </a:r>
          </a:p>
          <a:p>
            <a:br>
              <a:rPr lang="en-US" dirty="0"/>
            </a:br>
            <a:r>
              <a:rPr lang="en-US" dirty="0">
                <a:hlinkClick r:id="rId2" action="ppaction://hlinksldjump"/>
              </a:rPr>
              <a:t>🔘 </a:t>
            </a:r>
            <a:r>
              <a:rPr lang="en-US" b="1" dirty="0">
                <a:hlinkClick r:id="rId2" action="ppaction://hlinksldjump"/>
              </a:rPr>
              <a:t>A:</a:t>
            </a:r>
            <a:r>
              <a:rPr lang="en-US" dirty="0">
                <a:hlinkClick r:id="rId2" action="ppaction://hlinksldjump"/>
              </a:rPr>
              <a:t> Understanding broad trends and attitudes</a:t>
            </a:r>
            <a:br>
              <a:rPr lang="en-US" dirty="0">
                <a:hlinkClick r:id="rId2" action="ppaction://hlinksldjump"/>
              </a:rPr>
            </a:br>
            <a:r>
              <a:rPr lang="en-US" dirty="0">
                <a:hlinkClick r:id="rId3" action="ppaction://hlinksldjump"/>
              </a:rPr>
              <a:t>🔘 </a:t>
            </a:r>
            <a:r>
              <a:rPr lang="en-US" b="1" dirty="0">
                <a:hlinkClick r:id="rId3" action="ppaction://hlinksldjump"/>
              </a:rPr>
              <a:t>B:</a:t>
            </a:r>
            <a:r>
              <a:rPr lang="en-US" dirty="0">
                <a:hlinkClick r:id="rId3" action="ppaction://hlinksldjump"/>
              </a:rPr>
              <a:t> Exploring individual lived experiences</a:t>
            </a:r>
            <a:br>
              <a:rPr lang="en-US" dirty="0"/>
            </a:br>
            <a:r>
              <a:rPr lang="en-US" dirty="0">
                <a:hlinkClick r:id="rId4" action="ppaction://hlinksldjump"/>
              </a:rPr>
              <a:t>🔘 </a:t>
            </a:r>
            <a:r>
              <a:rPr lang="en-US" b="1" dirty="0">
                <a:hlinkClick r:id="rId4" action="ppaction://hlinksldjump"/>
              </a:rPr>
              <a:t>C:</a:t>
            </a:r>
            <a:r>
              <a:rPr lang="en-US" dirty="0">
                <a:hlinkClick r:id="rId4" action="ppaction://hlinksldjump"/>
              </a:rPr>
              <a:t> Investigating specific decision-making processes</a:t>
            </a:r>
            <a:endParaRPr lang="en-US" dirty="0"/>
          </a:p>
          <a:p>
            <a:endParaRPr lang="en-US" dirty="0"/>
          </a:p>
          <a:p>
            <a:r>
              <a:rPr lang="en-US" i="1" dirty="0"/>
              <a:t>-&gt; Remember: Your choice determines the focus of your </a:t>
            </a:r>
            <a:r>
              <a:rPr lang="en-US" b="1" i="1" dirty="0"/>
              <a:t>interview structure </a:t>
            </a:r>
            <a:r>
              <a:rPr lang="en-US" i="1" dirty="0"/>
              <a:t>and how open-ended your questions should be.</a:t>
            </a:r>
            <a:endParaRPr lang="en-US" dirty="0"/>
          </a:p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FE94C-FA91-830E-DC89-547CD88EA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21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41F39-9E8E-074A-C7F7-22CDA557F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0" y="969265"/>
            <a:ext cx="11369040" cy="4925442"/>
          </a:xfrm>
        </p:spPr>
        <p:txBody>
          <a:bodyPr>
            <a:normAutofit fontScale="92500" lnSpcReduction="10000"/>
          </a:bodyPr>
          <a:lstStyle/>
          <a:p>
            <a:r>
              <a:rPr lang="en-US" sz="3600" b="1" dirty="0">
                <a:latin typeface="+mj-lt"/>
              </a:rPr>
              <a:t>A: Understanding broad trends and attitudes</a:t>
            </a:r>
          </a:p>
          <a:p>
            <a:endParaRPr lang="en-US" sz="3600" b="1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Implication:</a:t>
            </a:r>
            <a:r>
              <a:rPr lang="en-US" dirty="0"/>
              <a:t> This approach seeks to identify general patterns across a group, rather than deeply exploring individual experiences.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Interview design:</a:t>
            </a:r>
            <a:r>
              <a:rPr lang="en-US" dirty="0"/>
              <a:t> Questions are likely semi-structured but focus on common themes across multiple participants.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Example:</a:t>
            </a:r>
            <a:r>
              <a:rPr lang="en-US" dirty="0"/>
              <a:t> “What are the general perceptions of online learning among graduate students?” What else would you add?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 analysis:</a:t>
            </a:r>
            <a:r>
              <a:rPr lang="en-US" dirty="0"/>
              <a:t> More comparative—identifying trends, themes, and commonalities across participants.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7030A0"/>
                </a:solidFill>
              </a:rPr>
              <a:t>When to choose this?</a:t>
            </a:r>
            <a:r>
              <a:rPr lang="en-US" dirty="0">
                <a:solidFill>
                  <a:srgbClr val="7030A0"/>
                </a:solidFill>
              </a:rPr>
              <a:t> If your goal is to generalize attitudes and experiences, particularly across a larger sample.</a:t>
            </a:r>
          </a:p>
          <a:p>
            <a:endParaRPr lang="en-CA" dirty="0"/>
          </a:p>
        </p:txBody>
      </p:sp>
      <p:pic>
        <p:nvPicPr>
          <p:cNvPr id="5" name="Picture 4" descr="Ready Chicken">
            <a:hlinkClick r:id="rId3" action="ppaction://hlinksldjump"/>
            <a:extLst>
              <a:ext uri="{FF2B5EF4-FFF2-40B4-BE49-F238E27FC236}">
                <a16:creationId xmlns:a16="http://schemas.microsoft.com/office/drawing/2014/main" id="{1153347B-ED60-9DA8-B926-28F22C823E6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096132"/>
            <a:ext cx="1950720" cy="19507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56D0C7B-36AE-4FA7-D130-D4F2FC39AEBF}"/>
              </a:ext>
            </a:extLst>
          </p:cNvPr>
          <p:cNvSpPr>
            <a:spLocks/>
          </p:cNvSpPr>
          <p:nvPr/>
        </p:nvSpPr>
        <p:spPr>
          <a:xfrm>
            <a:off x="7166317" y="5894707"/>
            <a:ext cx="331880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cap="none" spc="0" dirty="0">
                <a:ln/>
                <a:solidFill>
                  <a:schemeClr val="accent4"/>
                </a:solidFill>
                <a:effectLst/>
              </a:rPr>
              <a:t>Click next -&gt;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D41E25-0399-37E5-259A-F21629CDA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684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68BB3-E9A6-F419-1B46-991BE5A79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969264"/>
            <a:ext cx="11180430" cy="4870457"/>
          </a:xfrm>
        </p:spPr>
        <p:txBody>
          <a:bodyPr>
            <a:normAutofit fontScale="92500" lnSpcReduction="20000"/>
          </a:bodyPr>
          <a:lstStyle/>
          <a:p>
            <a:r>
              <a:rPr lang="en-US" sz="3600" b="1" dirty="0">
                <a:latin typeface="+mj-lt"/>
              </a:rPr>
              <a:t>B: Exploring individual lived experiences</a:t>
            </a:r>
          </a:p>
          <a:p>
            <a:endParaRPr lang="en-US" sz="3600" b="1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Implication:</a:t>
            </a:r>
            <a:r>
              <a:rPr lang="en-US" dirty="0"/>
              <a:t> This approach focuses on personal narratives to understand subjective meanings and emotions.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Interview design:</a:t>
            </a:r>
            <a:r>
              <a:rPr lang="en-US" dirty="0"/>
              <a:t> Questions are more open-ended to allow participants to elaborate on their unique experiences.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Example:</a:t>
            </a:r>
            <a:r>
              <a:rPr lang="en-US" dirty="0"/>
              <a:t> “Can you describe a time when you felt online learning helped or hindered your progress?” What else would you add?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 analysis:</a:t>
            </a:r>
            <a:r>
              <a:rPr lang="en-US" dirty="0"/>
              <a:t> Typically thematic (e.g., phenomenology), emphasizing rich descriptions and nuanced insights.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7030A0"/>
                </a:solidFill>
              </a:rPr>
              <a:t>When to choose this?</a:t>
            </a:r>
            <a:r>
              <a:rPr lang="en-US" dirty="0">
                <a:solidFill>
                  <a:srgbClr val="7030A0"/>
                </a:solidFill>
              </a:rPr>
              <a:t> If your research is about understanding personal journeys, emotions, or meanings attached to experiences.</a:t>
            </a:r>
          </a:p>
          <a:p>
            <a:endParaRPr lang="en-CA" dirty="0"/>
          </a:p>
        </p:txBody>
      </p:sp>
      <p:pic>
        <p:nvPicPr>
          <p:cNvPr id="4" name="Picture 3" descr="Ready Chicken">
            <a:hlinkClick r:id="rId3" action="ppaction://hlinksldjump"/>
            <a:extLst>
              <a:ext uri="{FF2B5EF4-FFF2-40B4-BE49-F238E27FC236}">
                <a16:creationId xmlns:a16="http://schemas.microsoft.com/office/drawing/2014/main" id="{1EBED6BD-226C-4054-25F5-AAF207B78E1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096132"/>
            <a:ext cx="1950720" cy="195072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8F7FEAF-30B1-AC32-6B42-3AF4408FDB29}"/>
              </a:ext>
            </a:extLst>
          </p:cNvPr>
          <p:cNvSpPr>
            <a:spLocks/>
          </p:cNvSpPr>
          <p:nvPr/>
        </p:nvSpPr>
        <p:spPr>
          <a:xfrm>
            <a:off x="7166317" y="5894707"/>
            <a:ext cx="331880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cap="none" spc="0" dirty="0">
                <a:ln/>
                <a:solidFill>
                  <a:schemeClr val="accent4"/>
                </a:solidFill>
                <a:effectLst/>
              </a:rPr>
              <a:t>Click next -&gt;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96BFE66-5AA0-7652-5ACC-E50387EF1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231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D436B-9466-F602-BC29-3AC94AF00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" y="969264"/>
            <a:ext cx="11195670" cy="4870457"/>
          </a:xfrm>
        </p:spPr>
        <p:txBody>
          <a:bodyPr>
            <a:normAutofit fontScale="92500" lnSpcReduction="20000"/>
          </a:bodyPr>
          <a:lstStyle/>
          <a:p>
            <a:r>
              <a:rPr lang="en-US" sz="3600" b="1" dirty="0">
                <a:latin typeface="+mj-lt"/>
              </a:rPr>
              <a:t>C: Investigating specific decision-making processes</a:t>
            </a:r>
          </a:p>
          <a:p>
            <a:endParaRPr lang="en-US" sz="3600" b="1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Implication:</a:t>
            </a:r>
            <a:r>
              <a:rPr lang="en-US" dirty="0"/>
              <a:t> Focuses on why and how people make particular choices, often in professional or practical contexts.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Interview design:</a:t>
            </a:r>
            <a:r>
              <a:rPr lang="en-US" dirty="0"/>
              <a:t> Mix of structured and open-ended questions to trace reasoning, influences, and constraints in decision-making.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Example:</a:t>
            </a:r>
            <a:r>
              <a:rPr lang="en-US" dirty="0"/>
              <a:t> “What factors influenced your decision to submit your research to this specific journal?” What else would you add?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Data analysis:</a:t>
            </a:r>
            <a:r>
              <a:rPr lang="en-US" dirty="0"/>
              <a:t> Often uses process tracing or qualitative content analysis to map decision pathways and influential factors.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7030A0"/>
                </a:solidFill>
              </a:rPr>
              <a:t>When to choose this?</a:t>
            </a:r>
            <a:r>
              <a:rPr lang="en-US" dirty="0">
                <a:solidFill>
                  <a:srgbClr val="7030A0"/>
                </a:solidFill>
              </a:rPr>
              <a:t> If you want to map behaviors, decision criteria, and influencing factors in a structured but flexible way.</a:t>
            </a:r>
          </a:p>
          <a:p>
            <a:endParaRPr lang="en-CA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CAAB0-BE8B-CE2D-92C0-E45D81EA8C75}"/>
              </a:ext>
            </a:extLst>
          </p:cNvPr>
          <p:cNvSpPr>
            <a:spLocks/>
          </p:cNvSpPr>
          <p:nvPr/>
        </p:nvSpPr>
        <p:spPr>
          <a:xfrm>
            <a:off x="7166317" y="5894707"/>
            <a:ext cx="3318803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cap="none" spc="0" dirty="0">
                <a:ln/>
                <a:solidFill>
                  <a:schemeClr val="accent4"/>
                </a:solidFill>
                <a:effectLst/>
              </a:rPr>
              <a:t>Click next -&gt;</a:t>
            </a:r>
          </a:p>
        </p:txBody>
      </p:sp>
      <p:pic>
        <p:nvPicPr>
          <p:cNvPr id="7" name="Picture 6" descr="Ready Chicken">
            <a:hlinkClick r:id="rId3" action="ppaction://hlinksldjump"/>
            <a:extLst>
              <a:ext uri="{FF2B5EF4-FFF2-40B4-BE49-F238E27FC236}">
                <a16:creationId xmlns:a16="http://schemas.microsoft.com/office/drawing/2014/main" id="{FB6ABFFB-2AC5-1621-8B16-C0F789A44B7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80" y="5096132"/>
            <a:ext cx="1950720" cy="195072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F16E276-57EB-7A29-F6A5-9459ECB35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812973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AnalogousFromLightSeed_2SEEDS">
      <a:dk1>
        <a:srgbClr val="000000"/>
      </a:dk1>
      <a:lt1>
        <a:srgbClr val="FFFFFF"/>
      </a:lt1>
      <a:dk2>
        <a:srgbClr val="243941"/>
      </a:dk2>
      <a:lt2>
        <a:srgbClr val="E8E5E2"/>
      </a:lt2>
      <a:accent1>
        <a:srgbClr val="7F99BA"/>
      </a:accent1>
      <a:accent2>
        <a:srgbClr val="7EA9B0"/>
      </a:accent2>
      <a:accent3>
        <a:srgbClr val="9697C6"/>
      </a:accent3>
      <a:accent4>
        <a:srgbClr val="BA807F"/>
      </a:accent4>
      <a:accent5>
        <a:srgbClr val="BB9B82"/>
      </a:accent5>
      <a:accent6>
        <a:srgbClr val="ACA476"/>
      </a:accent6>
      <a:hlink>
        <a:srgbClr val="997E5D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2349</Words>
  <Application>Microsoft Office PowerPoint</Application>
  <PresentationFormat>Widescreen</PresentationFormat>
  <Paragraphs>265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Aptos</vt:lpstr>
      <vt:lpstr>Arial</vt:lpstr>
      <vt:lpstr>Bierstadt</vt:lpstr>
      <vt:lpstr>Wingdings</vt:lpstr>
      <vt:lpstr>GestaltVTI</vt:lpstr>
      <vt:lpstr>Choose your own adventure: Designing a semi-structured interview  </vt:lpstr>
      <vt:lpstr>As you progress, you will make choices that impact your interview design. Choose wisely!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Ethical dilemma ⚠️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forgot this! Click to unpack -&gt; </vt:lpstr>
      <vt:lpstr>PowerPoint Presentation</vt:lpstr>
      <vt:lpstr>Back to the start!      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Madelaine Hare</dc:creator>
  <cp:lastModifiedBy>Madelaine Hare</cp:lastModifiedBy>
  <cp:revision>1</cp:revision>
  <dcterms:created xsi:type="dcterms:W3CDTF">2025-02-10T01:11:24Z</dcterms:created>
  <dcterms:modified xsi:type="dcterms:W3CDTF">2025-02-10T03:02:31Z</dcterms:modified>
</cp:coreProperties>
</file>

<file path=docProps/thumbnail.jpeg>
</file>